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6.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7.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8.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20.xml" ContentType="application/vnd.openxmlformats-officedocument.presentationml.tags+xml"/>
  <Override PartName="/ppt/notesSlides/notesSlide45.xml" ContentType="application/vnd.openxmlformats-officedocument.presentationml.notesSlide+xml"/>
  <Override PartName="/ppt/tags/tag21.xml" ContentType="application/vnd.openxmlformats-officedocument.presentationml.tags+xml"/>
  <Override PartName="/ppt/notesSlides/notesSlide46.xml" ContentType="application/vnd.openxmlformats-officedocument.presentationml.notesSlide+xml"/>
  <Override PartName="/ppt/tags/tag22.xml" ContentType="application/vnd.openxmlformats-officedocument.presentationml.tags+xml"/>
  <Override PartName="/ppt/notesSlides/notesSlide47.xml" ContentType="application/vnd.openxmlformats-officedocument.presentationml.notesSlide+xml"/>
  <Override PartName="/ppt/tags/tag23.xml" ContentType="application/vnd.openxmlformats-officedocument.presentationml.tags+xml"/>
  <Override PartName="/ppt/notesSlides/notesSlide48.xml" ContentType="application/vnd.openxmlformats-officedocument.presentationml.notesSlide+xml"/>
  <Override PartName="/ppt/tags/tag24.xml" ContentType="application/vnd.openxmlformats-officedocument.presentationml.tags+xml"/>
  <Override PartName="/ppt/notesSlides/notesSlide49.xml" ContentType="application/vnd.openxmlformats-officedocument.presentationml.notesSlide+xml"/>
  <Override PartName="/ppt/tags/tag25.xml" ContentType="application/vnd.openxmlformats-officedocument.presentationml.tags+xml"/>
  <Override PartName="/ppt/notesSlides/notesSlide50.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5"/>
  </p:notesMasterIdLst>
  <p:sldIdLst>
    <p:sldId id="513" r:id="rId2"/>
    <p:sldId id="730" r:id="rId3"/>
    <p:sldId id="1070" r:id="rId4"/>
    <p:sldId id="1098" r:id="rId5"/>
    <p:sldId id="1053" r:id="rId6"/>
    <p:sldId id="1096" r:id="rId7"/>
    <p:sldId id="763" r:id="rId8"/>
    <p:sldId id="883" r:id="rId9"/>
    <p:sldId id="1052" r:id="rId10"/>
    <p:sldId id="1069" r:id="rId11"/>
    <p:sldId id="876" r:id="rId12"/>
    <p:sldId id="860" r:id="rId13"/>
    <p:sldId id="759" r:id="rId14"/>
    <p:sldId id="1054" r:id="rId15"/>
    <p:sldId id="1055" r:id="rId16"/>
    <p:sldId id="1056" r:id="rId17"/>
    <p:sldId id="1057" r:id="rId18"/>
    <p:sldId id="1058" r:id="rId19"/>
    <p:sldId id="1059" r:id="rId20"/>
    <p:sldId id="1060" r:id="rId21"/>
    <p:sldId id="1061" r:id="rId22"/>
    <p:sldId id="1062" r:id="rId23"/>
    <p:sldId id="1063" r:id="rId24"/>
    <p:sldId id="1064" r:id="rId25"/>
    <p:sldId id="1065" r:id="rId26"/>
    <p:sldId id="1066" r:id="rId27"/>
    <p:sldId id="1067" r:id="rId28"/>
    <p:sldId id="1068" r:id="rId29"/>
    <p:sldId id="1071" r:id="rId30"/>
    <p:sldId id="1072" r:id="rId31"/>
    <p:sldId id="1073" r:id="rId32"/>
    <p:sldId id="1074" r:id="rId33"/>
    <p:sldId id="1077" r:id="rId34"/>
    <p:sldId id="1078" r:id="rId35"/>
    <p:sldId id="1079" r:id="rId36"/>
    <p:sldId id="1080" r:id="rId37"/>
    <p:sldId id="1081" r:id="rId38"/>
    <p:sldId id="1082" r:id="rId39"/>
    <p:sldId id="1083" r:id="rId40"/>
    <p:sldId id="1084" r:id="rId41"/>
    <p:sldId id="1085" r:id="rId42"/>
    <p:sldId id="1086" r:id="rId43"/>
    <p:sldId id="1087" r:id="rId44"/>
    <p:sldId id="1088" r:id="rId45"/>
    <p:sldId id="1090" r:id="rId46"/>
    <p:sldId id="1091" r:id="rId47"/>
    <p:sldId id="957" r:id="rId48"/>
    <p:sldId id="1097" r:id="rId49"/>
    <p:sldId id="1092" r:id="rId50"/>
    <p:sldId id="958" r:id="rId51"/>
    <p:sldId id="1089" r:id="rId52"/>
    <p:sldId id="874" r:id="rId53"/>
    <p:sldId id="291" r:id="rId54"/>
  </p:sldIdLst>
  <p:sldSz cx="9144000" cy="5143500" type="screen16x9"/>
  <p:notesSz cx="6858000" cy="9144000"/>
  <p:custDataLst>
    <p:tags r:id="rId5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29"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E8FB"/>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77285" autoAdjust="0"/>
  </p:normalViewPr>
  <p:slideViewPr>
    <p:cSldViewPr snapToGrid="0" showGuides="1">
      <p:cViewPr varScale="1">
        <p:scale>
          <a:sx n="65" d="100"/>
          <a:sy n="65" d="100"/>
        </p:scale>
        <p:origin x="1472" y="52"/>
      </p:cViewPr>
      <p:guideLst>
        <p:guide orient="horz" pos="1620"/>
        <p:guide pos="336"/>
      </p:guideLst>
    </p:cSldViewPr>
  </p:slideViewPr>
  <p:outlineViewPr>
    <p:cViewPr>
      <p:scale>
        <a:sx n="33" d="100"/>
        <a:sy n="33" d="100"/>
      </p:scale>
      <p:origin x="0" y="-226704"/>
    </p:cViewPr>
  </p:outlin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4/16/2021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b="0"/>
              <a:t>Programa de la Academia de Redes de Cisco</a:t>
            </a:r>
          </a:p>
          <a:p>
            <a:pPr rtl="0">
              <a:buFontTx/>
              <a:buNone/>
            </a:pPr>
            <a:r>
              <a:rPr lang="es-419" b="0" baseline="0"/>
              <a:t>Introducción a Redes v</a:t>
            </a:r>
            <a:r>
              <a:rPr lang="es-419" b="0"/>
              <a:t>7.0 (ITN)</a:t>
            </a:r>
          </a:p>
          <a:p>
            <a:pPr rtl="0">
              <a:buFontTx/>
              <a:buNone/>
            </a:pPr>
            <a:r>
              <a:rPr lang="es-419" b="0"/>
              <a:t>Módulo 4: Capa Física</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12</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buFontTx/>
              <a:buNone/>
            </a:pPr>
            <a:r>
              <a:rPr lang="es-419"/>
              <a:t>4- Capa física</a:t>
            </a:r>
          </a:p>
          <a:p>
            <a:pPr rtl="0">
              <a:buFontTx/>
              <a:buNone/>
            </a:pPr>
            <a:r>
              <a:rPr lang="es-419"/>
              <a:t>4.0.2- ¿Qué aprenderé a hacer en este módulo?</a:t>
            </a:r>
          </a:p>
        </p:txBody>
      </p:sp>
    </p:spTree>
    <p:extLst>
      <p:ext uri="{BB962C8B-B14F-4D97-AF65-F5344CB8AC3E}">
        <p14:creationId xmlns:p14="http://schemas.microsoft.com/office/powerpoint/2010/main" val="17344456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Capa física</a:t>
            </a:r>
          </a:p>
          <a:p>
            <a:pPr rtl="0"/>
            <a:r>
              <a:rPr lang="es-419"/>
              <a:t>4.1- Propósito de la capa física</a:t>
            </a:r>
          </a:p>
        </p:txBody>
      </p:sp>
      <p:sp>
        <p:nvSpPr>
          <p:cNvPr id="4" name="Slide Number Placeholder 3"/>
          <p:cNvSpPr>
            <a:spLocks noGrp="1"/>
          </p:cNvSpPr>
          <p:nvPr>
            <p:ph type="sldNum" sz="quarter" idx="10"/>
          </p:nvPr>
        </p:nvSpPr>
        <p:spPr/>
        <p:txBody>
          <a:bodyPr/>
          <a:lstStyle/>
          <a:p>
            <a:pPr rtl="0"/>
            <a:fld id="{5641018C-6CAF-B84E-B92C-ECB119457FBA}" type="slidenum">
              <a:rPr/>
              <a:t>13</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4.1 – Propósito de la capa física</a:t>
            </a:r>
          </a:p>
          <a:p>
            <a:pPr rtl="0"/>
            <a:r>
              <a:rPr lang="es-419"/>
              <a:t>4.1.1 - La conexión física</a:t>
            </a:r>
          </a:p>
        </p:txBody>
      </p:sp>
      <p:sp>
        <p:nvSpPr>
          <p:cNvPr id="4" name="Slide Number Placeholder 3"/>
          <p:cNvSpPr>
            <a:spLocks noGrp="1"/>
          </p:cNvSpPr>
          <p:nvPr>
            <p:ph type="sldNum" sz="quarter" idx="5"/>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3092312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4.1 – Propósito de la capa física</a:t>
            </a:r>
          </a:p>
          <a:p>
            <a:pPr rtl="0"/>
            <a:r>
              <a:rPr lang="es-419"/>
              <a:t>4.1.2 - La capa física</a:t>
            </a:r>
          </a:p>
          <a:p>
            <a:pPr rtl="0"/>
            <a:r>
              <a:rPr lang="es-419"/>
              <a:t>4.1.3 — Verifique su conocimiento — Propósito de la capa física</a:t>
            </a:r>
          </a:p>
        </p:txBody>
      </p:sp>
      <p:sp>
        <p:nvSpPr>
          <p:cNvPr id="4" name="Slide Number Placeholder 3"/>
          <p:cNvSpPr>
            <a:spLocks noGrp="1"/>
          </p:cNvSpPr>
          <p:nvPr>
            <p:ph type="sldNum" sz="quarter" idx="5"/>
          </p:nvPr>
        </p:nvSpPr>
        <p:spPr/>
        <p:txBody>
          <a:bodyPr/>
          <a:lstStyle/>
          <a:p>
            <a:pPr rtl="0"/>
            <a:fld id="{5641018C-6CAF-B84E-B92C-ECB119457FBA}" type="slidenum">
              <a:rPr/>
              <a:t>15</a:t>
            </a:fld>
            <a:endParaRPr/>
          </a:p>
        </p:txBody>
      </p:sp>
    </p:spTree>
    <p:extLst>
      <p:ext uri="{BB962C8B-B14F-4D97-AF65-F5344CB8AC3E}">
        <p14:creationId xmlns:p14="http://schemas.microsoft.com/office/powerpoint/2010/main" val="1866435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39632910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4.2.1 – Estándares de la capa física</a:t>
            </a:r>
          </a:p>
        </p:txBody>
      </p:sp>
      <p:sp>
        <p:nvSpPr>
          <p:cNvPr id="4" name="Slide Number Placeholder 3"/>
          <p:cNvSpPr>
            <a:spLocks noGrp="1"/>
          </p:cNvSpPr>
          <p:nvPr>
            <p:ph type="sldNum" sz="quarter" idx="5"/>
          </p:nvPr>
        </p:nvSpPr>
        <p:spPr/>
        <p:txBody>
          <a:bodyPr/>
          <a:lstStyle/>
          <a:p>
            <a:pPr rtl="0"/>
            <a:fld id="{5641018C-6CAF-B84E-B92C-ECB119457FBA}" type="slidenum">
              <a:rPr/>
              <a:t>17</a:t>
            </a:fld>
            <a:endParaRPr/>
          </a:p>
        </p:txBody>
      </p:sp>
    </p:spTree>
    <p:extLst>
      <p:ext uri="{BB962C8B-B14F-4D97-AF65-F5344CB8AC3E}">
        <p14:creationId xmlns:p14="http://schemas.microsoft.com/office/powerpoint/2010/main" val="2552125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4.2.2 - Componentes físicos</a:t>
            </a:r>
          </a:p>
        </p:txBody>
      </p:sp>
      <p:sp>
        <p:nvSpPr>
          <p:cNvPr id="4" name="Slide Number Placeholder 3"/>
          <p:cNvSpPr>
            <a:spLocks noGrp="1"/>
          </p:cNvSpPr>
          <p:nvPr>
            <p:ph type="sldNum" sz="quarter" idx="5"/>
          </p:nvPr>
        </p:nvSpPr>
        <p:spPr/>
        <p:txBody>
          <a:bodyPr/>
          <a:lstStyle/>
          <a:p>
            <a:pPr rtl="0"/>
            <a:fld id="{5641018C-6CAF-B84E-B92C-ECB119457FBA}" type="slidenum">
              <a:rPr/>
              <a:t>18</a:t>
            </a:fld>
            <a:endParaRPr/>
          </a:p>
        </p:txBody>
      </p:sp>
    </p:spTree>
    <p:extLst>
      <p:ext uri="{BB962C8B-B14F-4D97-AF65-F5344CB8AC3E}">
        <p14:creationId xmlns:p14="http://schemas.microsoft.com/office/powerpoint/2010/main" val="41730398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4.2.3 — Codificación</a:t>
            </a:r>
          </a:p>
        </p:txBody>
      </p:sp>
      <p:sp>
        <p:nvSpPr>
          <p:cNvPr id="4" name="Slide Number Placeholder 3"/>
          <p:cNvSpPr>
            <a:spLocks noGrp="1"/>
          </p:cNvSpPr>
          <p:nvPr>
            <p:ph type="sldNum" sz="quarter" idx="5"/>
          </p:nvPr>
        </p:nvSpPr>
        <p:spPr/>
        <p:txBody>
          <a:bodyPr/>
          <a:lstStyle/>
          <a:p>
            <a:pPr rtl="0"/>
            <a:fld id="{5641018C-6CAF-B84E-B92C-ECB119457FBA}" type="slidenum">
              <a:rPr/>
              <a:t>19</a:t>
            </a:fld>
            <a:endParaRPr/>
          </a:p>
        </p:txBody>
      </p:sp>
    </p:spTree>
    <p:extLst>
      <p:ext uri="{BB962C8B-B14F-4D97-AF65-F5344CB8AC3E}">
        <p14:creationId xmlns:p14="http://schemas.microsoft.com/office/powerpoint/2010/main" val="41369941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4.2.4 — Señalización</a:t>
            </a:r>
          </a:p>
        </p:txBody>
      </p:sp>
      <p:sp>
        <p:nvSpPr>
          <p:cNvPr id="4" name="Slide Number Placeholder 3"/>
          <p:cNvSpPr>
            <a:spLocks noGrp="1"/>
          </p:cNvSpPr>
          <p:nvPr>
            <p:ph type="sldNum" sz="quarter" idx="5"/>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4113318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4.2.5 — Ancho de banda</a:t>
            </a:r>
          </a:p>
        </p:txBody>
      </p:sp>
      <p:sp>
        <p:nvSpPr>
          <p:cNvPr id="4" name="Slide Number Placeholder 3"/>
          <p:cNvSpPr>
            <a:spLocks noGrp="1"/>
          </p:cNvSpPr>
          <p:nvPr>
            <p:ph type="sldNum" sz="quarter" idx="5"/>
          </p:nvPr>
        </p:nvSpPr>
        <p:spPr/>
        <p:txBody>
          <a:bodyPr/>
          <a:lstStyle/>
          <a:p>
            <a:pPr rtl="0"/>
            <a:fld id="{5641018C-6CAF-B84E-B92C-ECB119457FBA}" type="slidenum">
              <a:rPr/>
              <a:t>21</a:t>
            </a:fld>
            <a:endParaRPr/>
          </a:p>
        </p:txBody>
      </p:sp>
    </p:spTree>
    <p:extLst>
      <p:ext uri="{BB962C8B-B14F-4D97-AF65-F5344CB8AC3E}">
        <p14:creationId xmlns:p14="http://schemas.microsoft.com/office/powerpoint/2010/main" val="2045062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2</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4.2 – Características de la capa física</a:t>
            </a:r>
          </a:p>
          <a:p>
            <a:pPr rtl="0"/>
            <a:r>
              <a:rPr lang="es-419"/>
              <a:t>4.2.6 — Terminología del ancho de banda</a:t>
            </a:r>
          </a:p>
          <a:p>
            <a:pPr rtl="0"/>
            <a:r>
              <a:rPr lang="es-419"/>
              <a:t>4.2.7 Verifique su comprensión - Características de la capa física</a:t>
            </a:r>
          </a:p>
        </p:txBody>
      </p:sp>
      <p:sp>
        <p:nvSpPr>
          <p:cNvPr id="4" name="Slide Number Placeholder 3"/>
          <p:cNvSpPr>
            <a:spLocks noGrp="1"/>
          </p:cNvSpPr>
          <p:nvPr>
            <p:ph type="sldNum" sz="quarter" idx="5"/>
          </p:nvPr>
        </p:nvSpPr>
        <p:spPr/>
        <p:txBody>
          <a:bodyPr/>
          <a:lstStyle/>
          <a:p>
            <a:pPr rtl="0"/>
            <a:fld id="{5641018C-6CAF-B84E-B92C-ECB119457FBA}" type="slidenum">
              <a:rPr/>
              <a:t>22</a:t>
            </a:fld>
            <a:endParaRPr/>
          </a:p>
        </p:txBody>
      </p:sp>
    </p:spTree>
    <p:extLst>
      <p:ext uri="{BB962C8B-B14F-4D97-AF65-F5344CB8AC3E}">
        <p14:creationId xmlns:p14="http://schemas.microsoft.com/office/powerpoint/2010/main" val="3494789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23</a:t>
            </a:fld>
            <a:endParaRPr/>
          </a:p>
        </p:txBody>
      </p:sp>
    </p:spTree>
    <p:extLst>
      <p:ext uri="{BB962C8B-B14F-4D97-AF65-F5344CB8AC3E}">
        <p14:creationId xmlns:p14="http://schemas.microsoft.com/office/powerpoint/2010/main" val="977755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4.3.1 Características del cableado de cobre</a:t>
            </a:r>
          </a:p>
        </p:txBody>
      </p:sp>
      <p:sp>
        <p:nvSpPr>
          <p:cNvPr id="4" name="Slide Number Placeholder 3"/>
          <p:cNvSpPr>
            <a:spLocks noGrp="1"/>
          </p:cNvSpPr>
          <p:nvPr>
            <p:ph type="sldNum" sz="quarter" idx="5"/>
          </p:nvPr>
        </p:nvSpPr>
        <p:spPr/>
        <p:txBody>
          <a:bodyPr/>
          <a:lstStyle/>
          <a:p>
            <a:pPr rtl="0"/>
            <a:fld id="{5641018C-6CAF-B84E-B92C-ECB119457FBA}" type="slidenum">
              <a:rPr/>
              <a:t>24</a:t>
            </a:fld>
            <a:endParaRPr/>
          </a:p>
        </p:txBody>
      </p:sp>
    </p:spTree>
    <p:extLst>
      <p:ext uri="{BB962C8B-B14F-4D97-AF65-F5344CB8AC3E}">
        <p14:creationId xmlns:p14="http://schemas.microsoft.com/office/powerpoint/2010/main" val="33155708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4.3.2 — Tipos de cableado de cobre</a:t>
            </a:r>
          </a:p>
        </p:txBody>
      </p:sp>
      <p:sp>
        <p:nvSpPr>
          <p:cNvPr id="4" name="Slide Number Placeholder 3"/>
          <p:cNvSpPr>
            <a:spLocks noGrp="1"/>
          </p:cNvSpPr>
          <p:nvPr>
            <p:ph type="sldNum" sz="quarter" idx="5"/>
          </p:nvPr>
        </p:nvSpPr>
        <p:spPr/>
        <p:txBody>
          <a:bodyPr/>
          <a:lstStyle/>
          <a:p>
            <a:pPr rtl="0"/>
            <a:fld id="{5641018C-6CAF-B84E-B92C-ECB119457FBA}" type="slidenum">
              <a:rPr/>
              <a:t>25</a:t>
            </a:fld>
            <a:endParaRPr/>
          </a:p>
        </p:txBody>
      </p:sp>
    </p:spTree>
    <p:extLst>
      <p:ext uri="{BB962C8B-B14F-4D97-AF65-F5344CB8AC3E}">
        <p14:creationId xmlns:p14="http://schemas.microsoft.com/office/powerpoint/2010/main" val="2981002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4.3.3 - Par trenzado sin blindaje (UTP)</a:t>
            </a:r>
          </a:p>
        </p:txBody>
      </p:sp>
      <p:sp>
        <p:nvSpPr>
          <p:cNvPr id="4" name="Slide Number Placeholder 3"/>
          <p:cNvSpPr>
            <a:spLocks noGrp="1"/>
          </p:cNvSpPr>
          <p:nvPr>
            <p:ph type="sldNum" sz="quarter" idx="5"/>
          </p:nvPr>
        </p:nvSpPr>
        <p:spPr/>
        <p:txBody>
          <a:bodyPr/>
          <a:lstStyle/>
          <a:p>
            <a:pPr rtl="0"/>
            <a:fld id="{5641018C-6CAF-B84E-B92C-ECB119457FBA}" type="slidenum">
              <a:rPr/>
              <a:t>26</a:t>
            </a:fld>
            <a:endParaRPr/>
          </a:p>
        </p:txBody>
      </p:sp>
    </p:spTree>
    <p:extLst>
      <p:ext uri="{BB962C8B-B14F-4D97-AF65-F5344CB8AC3E}">
        <p14:creationId xmlns:p14="http://schemas.microsoft.com/office/powerpoint/2010/main" val="2222882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4.3.4 — Par trenzado blindado (STP)</a:t>
            </a:r>
          </a:p>
        </p:txBody>
      </p:sp>
      <p:sp>
        <p:nvSpPr>
          <p:cNvPr id="4" name="Slide Number Placeholder 3"/>
          <p:cNvSpPr>
            <a:spLocks noGrp="1"/>
          </p:cNvSpPr>
          <p:nvPr>
            <p:ph type="sldNum" sz="quarter" idx="5"/>
          </p:nvPr>
        </p:nvSpPr>
        <p:spPr/>
        <p:txBody>
          <a:bodyPr/>
          <a:lstStyle/>
          <a:p>
            <a:pPr rtl="0"/>
            <a:fld id="{5641018C-6CAF-B84E-B92C-ECB119457FBA}" type="slidenum">
              <a:rPr/>
              <a:t>27</a:t>
            </a:fld>
            <a:endParaRPr/>
          </a:p>
        </p:txBody>
      </p:sp>
    </p:spTree>
    <p:extLst>
      <p:ext uri="{BB962C8B-B14F-4D97-AF65-F5344CB8AC3E}">
        <p14:creationId xmlns:p14="http://schemas.microsoft.com/office/powerpoint/2010/main" val="33011971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4.3 - Cableado de cobre</a:t>
            </a:r>
          </a:p>
          <a:p>
            <a:pPr rtl="0"/>
            <a:r>
              <a:rPr lang="es-419"/>
              <a:t>4.3.5 - Cable coaxial</a:t>
            </a:r>
          </a:p>
          <a:p>
            <a:pPr rtl="0"/>
            <a:r>
              <a:rPr lang="es-419"/>
              <a:t>4.3.6 Verifique su conocimiento — Cableado de cobre</a:t>
            </a:r>
          </a:p>
        </p:txBody>
      </p:sp>
      <p:sp>
        <p:nvSpPr>
          <p:cNvPr id="4" name="Slide Number Placeholder 3"/>
          <p:cNvSpPr>
            <a:spLocks noGrp="1"/>
          </p:cNvSpPr>
          <p:nvPr>
            <p:ph type="sldNum" sz="quarter" idx="5"/>
          </p:nvPr>
        </p:nvSpPr>
        <p:spPr/>
        <p:txBody>
          <a:bodyPr/>
          <a:lstStyle/>
          <a:p>
            <a:pPr rtl="0"/>
            <a:fld id="{5641018C-6CAF-B84E-B92C-ECB119457FBA}" type="slidenum">
              <a:rPr/>
              <a:t>28</a:t>
            </a:fld>
            <a:endParaRPr/>
          </a:p>
        </p:txBody>
      </p:sp>
    </p:spTree>
    <p:extLst>
      <p:ext uri="{BB962C8B-B14F-4D97-AF65-F5344CB8AC3E}">
        <p14:creationId xmlns:p14="http://schemas.microsoft.com/office/powerpoint/2010/main" val="16082753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4-Capa Física</a:t>
            </a:r>
          </a:p>
          <a:p>
            <a:pPr rtl="0"/>
            <a:r>
              <a:rPr lang="es-419"/>
              <a:t>4.4 - Cableado UTP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29</a:t>
            </a:fld>
            <a:endParaRPr/>
          </a:p>
        </p:txBody>
      </p:sp>
    </p:spTree>
    <p:extLst>
      <p:ext uri="{BB962C8B-B14F-4D97-AF65-F5344CB8AC3E}">
        <p14:creationId xmlns:p14="http://schemas.microsoft.com/office/powerpoint/2010/main" val="8155192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4.4 - Cableado UTP</a:t>
            </a:r>
          </a:p>
          <a:p>
            <a:pPr rtl="0"/>
            <a:r>
              <a:rPr lang="es-419"/>
              <a:t>4.4.1 – Propiedades del cableado UTP</a:t>
            </a:r>
          </a:p>
        </p:txBody>
      </p:sp>
      <p:sp>
        <p:nvSpPr>
          <p:cNvPr id="4" name="Slide Number Placeholder 3"/>
          <p:cNvSpPr>
            <a:spLocks noGrp="1"/>
          </p:cNvSpPr>
          <p:nvPr>
            <p:ph type="sldNum" sz="quarter" idx="5"/>
          </p:nvPr>
        </p:nvSpPr>
        <p:spPr/>
        <p:txBody>
          <a:bodyPr/>
          <a:lstStyle/>
          <a:p>
            <a:pPr rtl="0"/>
            <a:fld id="{5641018C-6CAF-B84E-B92C-ECB119457FBA}" type="slidenum">
              <a:rPr/>
              <a:t>30</a:t>
            </a:fld>
            <a:endParaRPr/>
          </a:p>
        </p:txBody>
      </p:sp>
    </p:spTree>
    <p:extLst>
      <p:ext uri="{BB962C8B-B14F-4D97-AF65-F5344CB8AC3E}">
        <p14:creationId xmlns:p14="http://schemas.microsoft.com/office/powerpoint/2010/main" val="8278725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4.4 - Cableado UTP</a:t>
            </a:r>
          </a:p>
          <a:p>
            <a:pPr rtl="0"/>
            <a:r>
              <a:rPr lang="es-419"/>
              <a:t>4.4.2 - Conectores y Estándares de Cableado UTP</a:t>
            </a:r>
          </a:p>
        </p:txBody>
      </p:sp>
      <p:sp>
        <p:nvSpPr>
          <p:cNvPr id="4" name="Slide Number Placeholder 3"/>
          <p:cNvSpPr>
            <a:spLocks noGrp="1"/>
          </p:cNvSpPr>
          <p:nvPr>
            <p:ph type="sldNum" sz="quarter" idx="5"/>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11347312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rtl="0"/>
              <a:t>5</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4.4 - Cableado UTP</a:t>
            </a:r>
          </a:p>
          <a:p>
            <a:pPr rtl="0"/>
            <a:r>
              <a:rPr lang="es-419"/>
              <a:t>4.4.2 — Conectores y Estándares de Cableado UTP</a:t>
            </a:r>
          </a:p>
        </p:txBody>
      </p:sp>
      <p:sp>
        <p:nvSpPr>
          <p:cNvPr id="4" name="Slide Number Placeholder 3"/>
          <p:cNvSpPr>
            <a:spLocks noGrp="1"/>
          </p:cNvSpPr>
          <p:nvPr>
            <p:ph type="sldNum" sz="quarter" idx="5"/>
          </p:nvPr>
        </p:nvSpPr>
        <p:spPr/>
        <p:txBody>
          <a:bodyPr/>
          <a:lstStyle/>
          <a:p>
            <a:pPr rtl="0"/>
            <a:fld id="{5641018C-6CAF-B84E-B92C-ECB119457FBA}" type="slidenum">
              <a:rPr/>
              <a:t>32</a:t>
            </a:fld>
            <a:endParaRPr/>
          </a:p>
        </p:txBody>
      </p:sp>
    </p:spTree>
    <p:extLst>
      <p:ext uri="{BB962C8B-B14F-4D97-AF65-F5344CB8AC3E}">
        <p14:creationId xmlns:p14="http://schemas.microsoft.com/office/powerpoint/2010/main" val="8900367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4.4 - Cableado UTP</a:t>
            </a:r>
          </a:p>
          <a:p>
            <a:pPr rtl="0"/>
            <a:r>
              <a:rPr lang="es-419"/>
              <a:t>4.4.3 - Cables UTP directos y cruzados</a:t>
            </a:r>
          </a:p>
          <a:p>
            <a:pPr rtl="0"/>
            <a:r>
              <a:rPr lang="es-419"/>
              <a:t>4.4.4 - Actividad - Pinouts de cable</a:t>
            </a:r>
          </a:p>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33</a:t>
            </a:fld>
            <a:endParaRPr/>
          </a:p>
        </p:txBody>
      </p:sp>
    </p:spTree>
    <p:extLst>
      <p:ext uri="{BB962C8B-B14F-4D97-AF65-F5344CB8AC3E}">
        <p14:creationId xmlns:p14="http://schemas.microsoft.com/office/powerpoint/2010/main" val="14120748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capa física</a:t>
            </a:r>
          </a:p>
          <a:p>
            <a:pPr rtl="0"/>
            <a:r>
              <a:rPr lang="es-419"/>
              <a:t>4.5 - Cableado de fibra óptica</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34</a:t>
            </a:fld>
            <a:endParaRPr/>
          </a:p>
        </p:txBody>
      </p:sp>
    </p:spTree>
    <p:extLst>
      <p:ext uri="{BB962C8B-B14F-4D97-AF65-F5344CB8AC3E}">
        <p14:creationId xmlns:p14="http://schemas.microsoft.com/office/powerpoint/2010/main" val="1200960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4.5.1 - Propiedades del cableado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t>35</a:t>
            </a:fld>
            <a:endParaRPr/>
          </a:p>
        </p:txBody>
      </p:sp>
    </p:spTree>
    <p:extLst>
      <p:ext uri="{BB962C8B-B14F-4D97-AF65-F5344CB8AC3E}">
        <p14:creationId xmlns:p14="http://schemas.microsoft.com/office/powerpoint/2010/main" val="61009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4.5.2 – Tipos de medios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8782842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4.5.3 - Uso del cableado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t>37</a:t>
            </a:fld>
            <a:endParaRPr/>
          </a:p>
        </p:txBody>
      </p:sp>
    </p:spTree>
    <p:extLst>
      <p:ext uri="{BB962C8B-B14F-4D97-AF65-F5344CB8AC3E}">
        <p14:creationId xmlns:p14="http://schemas.microsoft.com/office/powerpoint/2010/main" val="318648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4.5.4 - Conectores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t>38</a:t>
            </a:fld>
            <a:endParaRPr/>
          </a:p>
        </p:txBody>
      </p:sp>
    </p:spTree>
    <p:extLst>
      <p:ext uri="{BB962C8B-B14F-4D97-AF65-F5344CB8AC3E}">
        <p14:creationId xmlns:p14="http://schemas.microsoft.com/office/powerpoint/2010/main" val="6055409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4.5.5 - Cables de conexión de fibra</a:t>
            </a:r>
          </a:p>
        </p:txBody>
      </p:sp>
      <p:sp>
        <p:nvSpPr>
          <p:cNvPr id="4" name="Slide Number Placeholder 3"/>
          <p:cNvSpPr>
            <a:spLocks noGrp="1"/>
          </p:cNvSpPr>
          <p:nvPr>
            <p:ph type="sldNum" sz="quarter" idx="5"/>
          </p:nvPr>
        </p:nvSpPr>
        <p:spPr/>
        <p:txBody>
          <a:bodyPr/>
          <a:lstStyle/>
          <a:p>
            <a:pPr rtl="0"/>
            <a:fld id="{5641018C-6CAF-B84E-B92C-ECB119457FBA}" type="slidenum">
              <a:rPr/>
              <a:t>39</a:t>
            </a:fld>
            <a:endParaRPr/>
          </a:p>
        </p:txBody>
      </p:sp>
    </p:spTree>
    <p:extLst>
      <p:ext uri="{BB962C8B-B14F-4D97-AF65-F5344CB8AC3E}">
        <p14:creationId xmlns:p14="http://schemas.microsoft.com/office/powerpoint/2010/main" val="3613400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4.5 - Cableado de fibra óptica</a:t>
            </a:r>
          </a:p>
          <a:p>
            <a:pPr rtl="0"/>
            <a:r>
              <a:rPr lang="es-419"/>
              <a:t>4.5.6 – Comparación entre fibra óptica y cobre</a:t>
            </a:r>
          </a:p>
          <a:p>
            <a:pPr rtl="0"/>
            <a:r>
              <a:rPr lang="es-419"/>
              <a:t>4.5.7 — Verifique su conocimiento — Cableado de fibra óptica</a:t>
            </a:r>
          </a:p>
        </p:txBody>
      </p:sp>
      <p:sp>
        <p:nvSpPr>
          <p:cNvPr id="4" name="Slide Number Placeholder 3"/>
          <p:cNvSpPr>
            <a:spLocks noGrp="1"/>
          </p:cNvSpPr>
          <p:nvPr>
            <p:ph type="sldNum" sz="quarter" idx="5"/>
          </p:nvPr>
        </p:nvSpPr>
        <p:spPr/>
        <p:txBody>
          <a:bodyPr/>
          <a:lstStyle/>
          <a:p>
            <a:pPr rtl="0"/>
            <a:fld id="{5641018C-6CAF-B84E-B92C-ECB119457FBA}" type="slidenum">
              <a:rPr/>
              <a:t>40</a:t>
            </a:fld>
            <a:endParaRPr/>
          </a:p>
        </p:txBody>
      </p:sp>
    </p:spTree>
    <p:extLst>
      <p:ext uri="{BB962C8B-B14F-4D97-AF65-F5344CB8AC3E}">
        <p14:creationId xmlns:p14="http://schemas.microsoft.com/office/powerpoint/2010/main" val="3999672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17190075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1700" rtl="0" eaLnBrk="0" fontAlgn="base" latinLnBrk="0" hangingPunct="0">
              <a:lnSpc>
                <a:spcPct val="100000"/>
              </a:lnSpc>
              <a:spcBef>
                <a:spcPct val="0"/>
              </a:spcBef>
              <a:spcAft>
                <a:spcPct val="0"/>
              </a:spcAft>
              <a:buClrTx/>
              <a:buSzTx/>
              <a:buFontTx/>
              <a:buNone/>
              <a:tabLst/>
              <a:defRPr/>
            </a:pPr>
            <a:fld id="{ACE20BE7-F2F3-4E26-9454-50B18F790A4E}" type="slidenum">
              <a:rPr kumimoji="0" sz="800" b="0" i="0" u="none" strike="noStrike" kern="1200" cap="none" spc="0" normalizeH="0" baseline="0">
                <a:ln>
                  <a:noFill/>
                </a:ln>
                <a:solidFill>
                  <a:prstClr val="black"/>
                </a:solidFill>
                <a:effectLst/>
                <a:uLnTx/>
                <a:uFillTx/>
                <a:latin typeface="Arial" charset="0"/>
                <a:ea typeface="ＭＳ Ｐゴシック" pitchFamily="34" charset="-128"/>
                <a:cs typeface="Arial" charset="0"/>
              </a:rPr>
              <a:pPr marL="0" marR="0" lvl="0" indent="0" algn="r" defTabSz="901700" rtl="0" eaLnBrk="0" fontAlgn="base" latinLnBrk="0" hangingPunct="0">
                <a:lnSpc>
                  <a:spcPct val="100000"/>
                </a:lnSpc>
                <a:spcBef>
                  <a:spcPct val="0"/>
                </a:spcBef>
                <a:spcAft>
                  <a:spcPct val="0"/>
                </a:spcAft>
                <a:buClrTx/>
                <a:buSzTx/>
                <a:buFontTx/>
                <a:buNone/>
                <a:tabLst/>
                <a:defRPr/>
              </a:pPr>
              <a:t>6</a:t>
            </a:fld>
            <a:endParaRPr kumimoji="0" sz="800" b="0" i="0" u="none" strike="noStrike" kern="1200" cap="none" spc="0" normalizeH="0" baseline="0">
              <a:ln>
                <a:noFill/>
              </a:ln>
              <a:solidFill>
                <a:prstClr val="black"/>
              </a:solidFill>
              <a:effectLst/>
              <a:uLnTx/>
              <a:uFillTx/>
              <a:latin typeface="Arial" charset="0"/>
              <a:ea typeface="ＭＳ Ｐゴシック" pitchFamily="34" charset="-128"/>
              <a:cs typeface="Arial"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97717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4.6.1 – Propiedades de los medios inalámbricos</a:t>
            </a:r>
          </a:p>
        </p:txBody>
      </p:sp>
      <p:sp>
        <p:nvSpPr>
          <p:cNvPr id="4" name="Slide Number Placeholder 3"/>
          <p:cNvSpPr>
            <a:spLocks noGrp="1"/>
          </p:cNvSpPr>
          <p:nvPr>
            <p:ph type="sldNum" sz="quarter" idx="5"/>
          </p:nvPr>
        </p:nvSpPr>
        <p:spPr/>
        <p:txBody>
          <a:bodyPr/>
          <a:lstStyle/>
          <a:p>
            <a:pPr rtl="0"/>
            <a:fld id="{5641018C-6CAF-B84E-B92C-ECB119457FBA}" type="slidenum">
              <a:rPr/>
              <a:t>42</a:t>
            </a:fld>
            <a:endParaRPr/>
          </a:p>
        </p:txBody>
      </p:sp>
    </p:spTree>
    <p:extLst>
      <p:ext uri="{BB962C8B-B14F-4D97-AF65-F5344CB8AC3E}">
        <p14:creationId xmlns:p14="http://schemas.microsoft.com/office/powerpoint/2010/main" val="37829707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4.6.2 - Tipos de medios inalámbricos</a:t>
            </a:r>
          </a:p>
        </p:txBody>
      </p:sp>
      <p:sp>
        <p:nvSpPr>
          <p:cNvPr id="4" name="Slide Number Placeholder 3"/>
          <p:cNvSpPr>
            <a:spLocks noGrp="1"/>
          </p:cNvSpPr>
          <p:nvPr>
            <p:ph type="sldNum" sz="quarter" idx="5"/>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34923342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4.6.3 - LAN inalámbrica</a:t>
            </a:r>
          </a:p>
          <a:p>
            <a:pPr rtl="0"/>
            <a:r>
              <a:rPr lang="es-419"/>
              <a:t>4.6.4 — Verifique su conocimiento — Medios inalámbricos</a:t>
            </a:r>
          </a:p>
        </p:txBody>
      </p:sp>
      <p:sp>
        <p:nvSpPr>
          <p:cNvPr id="4" name="Slide Number Placeholder 3"/>
          <p:cNvSpPr>
            <a:spLocks noGrp="1"/>
          </p:cNvSpPr>
          <p:nvPr>
            <p:ph type="sldNum" sz="quarter" idx="5"/>
          </p:nvPr>
        </p:nvSpPr>
        <p:spPr/>
        <p:txBody>
          <a:bodyPr/>
          <a:lstStyle/>
          <a:p>
            <a:pPr rtl="0"/>
            <a:fld id="{5641018C-6CAF-B84E-B92C-ECB119457FBA}" type="slidenum">
              <a:rPr/>
              <a:t>44</a:t>
            </a:fld>
            <a:endParaRPr/>
          </a:p>
        </p:txBody>
      </p:sp>
    </p:spTree>
    <p:extLst>
      <p:ext uri="{BB962C8B-B14F-4D97-AF65-F5344CB8AC3E}">
        <p14:creationId xmlns:p14="http://schemas.microsoft.com/office/powerpoint/2010/main" val="7411931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4.6.5 - Packet Tracer - Conecte una LAN cableada e inalámbrica</a:t>
            </a:r>
          </a:p>
        </p:txBody>
      </p:sp>
      <p:sp>
        <p:nvSpPr>
          <p:cNvPr id="4" name="Slide Number Placeholder 3"/>
          <p:cNvSpPr>
            <a:spLocks noGrp="1"/>
          </p:cNvSpPr>
          <p:nvPr>
            <p:ph type="sldNum" sz="quarter" idx="5"/>
          </p:nvPr>
        </p:nvSpPr>
        <p:spPr/>
        <p:txBody>
          <a:bodyPr/>
          <a:lstStyle/>
          <a:p>
            <a:pPr rtl="0"/>
            <a:fld id="{5641018C-6CAF-B84E-B92C-ECB119457FBA}" type="slidenum">
              <a:rPr/>
              <a:t>45</a:t>
            </a:fld>
            <a:endParaRPr/>
          </a:p>
        </p:txBody>
      </p:sp>
    </p:spTree>
    <p:extLst>
      <p:ext uri="{BB962C8B-B14F-4D97-AF65-F5344CB8AC3E}">
        <p14:creationId xmlns:p14="http://schemas.microsoft.com/office/powerpoint/2010/main" val="38384567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4.6 - Medios inalámbricos</a:t>
            </a:r>
          </a:p>
          <a:p>
            <a:pPr rtl="0"/>
            <a:r>
              <a:rPr lang="es-419"/>
              <a:t>4.6.6 - Laboratorio - Ver información de NIC con cable e inalámbrica</a:t>
            </a:r>
          </a:p>
        </p:txBody>
      </p:sp>
      <p:sp>
        <p:nvSpPr>
          <p:cNvPr id="4" name="Slide Number Placeholder 3"/>
          <p:cNvSpPr>
            <a:spLocks noGrp="1"/>
          </p:cNvSpPr>
          <p:nvPr>
            <p:ph type="sldNum" sz="quarter" idx="5"/>
          </p:nvPr>
        </p:nvSpPr>
        <p:spPr/>
        <p:txBody>
          <a:bodyPr/>
          <a:lstStyle/>
          <a:p>
            <a:pPr rtl="0"/>
            <a:fld id="{5641018C-6CAF-B84E-B92C-ECB119457FBA}" type="slidenum">
              <a:rPr/>
              <a:t>46</a:t>
            </a:fld>
            <a:endParaRPr/>
          </a:p>
        </p:txBody>
      </p:sp>
    </p:spTree>
    <p:extLst>
      <p:ext uri="{BB962C8B-B14F-4D97-AF65-F5344CB8AC3E}">
        <p14:creationId xmlns:p14="http://schemas.microsoft.com/office/powerpoint/2010/main" val="2141457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4 - Capa física</a:t>
            </a:r>
          </a:p>
          <a:p>
            <a:pPr rtl="0"/>
            <a:r>
              <a:rPr lang="es-419"/>
              <a:t>4.7- Módulo de práctica y cuestionario</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47</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marL="0" marR="0" lvl="0" indent="0" algn="r" defTabSz="882650" rtl="0" eaLnBrk="1" fontAlgn="base" latinLnBrk="0" hangingPunct="1">
              <a:lnSpc>
                <a:spcPct val="100000"/>
              </a:lnSpc>
              <a:spcBef>
                <a:spcPct val="0"/>
              </a:spcBef>
              <a:spcAft>
                <a:spcPct val="0"/>
              </a:spcAft>
              <a:buClrTx/>
              <a:buSzTx/>
              <a:buFontTx/>
              <a:buNone/>
              <a:tabLst/>
              <a:defRPr/>
            </a:pPr>
            <a:fld id="{04267211-205D-47E8-9F29-7E4C01D43DC3}" type="slidenum">
              <a:rPr kumimoji="0" sz="800" b="0" i="0" u="none" strike="noStrike" kern="1200" cap="none" spc="0" normalizeH="0" baseline="0">
                <a:ln>
                  <a:noFill/>
                </a:ln>
                <a:solidFill>
                  <a:prstClr val="black"/>
                </a:solidFill>
                <a:effectLst/>
                <a:uLnTx/>
                <a:uFillTx/>
                <a:latin typeface="Arial" charset="0"/>
                <a:ea typeface="ＭＳ Ｐゴシック" pitchFamily="34" charset="-128"/>
                <a:cs typeface="+mn-cs"/>
              </a:rPr>
              <a:pPr marL="0" marR="0" lvl="0" indent="0" algn="r" defTabSz="882650" rtl="0" eaLnBrk="1" fontAlgn="base" latinLnBrk="0" hangingPunct="1">
                <a:lnSpc>
                  <a:spcPct val="100000"/>
                </a:lnSpc>
                <a:spcBef>
                  <a:spcPct val="0"/>
                </a:spcBef>
                <a:spcAft>
                  <a:spcPct val="0"/>
                </a:spcAft>
                <a:buClrTx/>
                <a:buSzTx/>
                <a:buFontTx/>
                <a:buNone/>
                <a:tabLst/>
                <a:defRPr/>
              </a:pPr>
              <a:t>48</a:t>
            </a:fld>
            <a:endParaRPr kumimoji="0" sz="800" b="0" i="0" u="none" strike="noStrike" kern="1200" cap="none" spc="0" normalizeH="0" baseline="0">
              <a:ln>
                <a:noFill/>
              </a:ln>
              <a:solidFill>
                <a:prstClr val="black"/>
              </a:solidFill>
              <a:effectLst/>
              <a:uLnTx/>
              <a:uFillTx/>
              <a:latin typeface="Arial" charset="0"/>
              <a:ea typeface="ＭＳ Ｐゴシック" pitchFamily="34" charset="-128"/>
              <a:cs typeface="+mn-cs"/>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s-419"/>
              <a:t>4 - Capa física</a:t>
            </a:r>
          </a:p>
          <a:p>
            <a:pPr rtl="0"/>
            <a:r>
              <a:rPr lang="es-419"/>
              <a:t>4.7 – Práctica del módulo y cuestionario</a:t>
            </a:r>
          </a:p>
          <a:p>
            <a:pPr rtl="0"/>
            <a:r>
              <a:rPr lang="es-419"/>
              <a:t>4.7.1 — Packet Tracer Modo Físico</a:t>
            </a:r>
          </a:p>
        </p:txBody>
      </p:sp>
    </p:spTree>
    <p:extLst>
      <p:ext uri="{BB962C8B-B14F-4D97-AF65-F5344CB8AC3E}">
        <p14:creationId xmlns:p14="http://schemas.microsoft.com/office/powerpoint/2010/main" val="905090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s-419"/>
              <a:t>4 - Capa física</a:t>
            </a:r>
          </a:p>
          <a:p>
            <a:pPr rtl="0"/>
            <a:r>
              <a:rPr lang="es-419"/>
              <a:t>4.7 – Práctica del módulo y cuestionario</a:t>
            </a:r>
          </a:p>
          <a:p>
            <a:pPr rtl="0"/>
            <a:r>
              <a:rPr lang="es-419"/>
              <a:t>4.7.2 — Packet Tracer — Conectar la capa física</a:t>
            </a:r>
          </a:p>
        </p:txBody>
      </p:sp>
    </p:spTree>
    <p:extLst>
      <p:ext uri="{BB962C8B-B14F-4D97-AF65-F5344CB8AC3E}">
        <p14:creationId xmlns:p14="http://schemas.microsoft.com/office/powerpoint/2010/main" val="570636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s-419"/>
              <a:t>4 - Capa física</a:t>
            </a:r>
          </a:p>
          <a:p>
            <a:pPr rtl="0"/>
            <a:r>
              <a:rPr lang="es-419"/>
              <a:t>4.7 – Práctica del módulo y cuestionario</a:t>
            </a:r>
          </a:p>
          <a:p>
            <a:pPr rtl="0"/>
            <a:r>
              <a:rPr lang="es-419"/>
              <a:t>4.7.3 – Que aprendió en este módulo?</a:t>
            </a:r>
          </a:p>
        </p:txBody>
      </p:sp>
    </p:spTree>
    <p:extLst>
      <p:ext uri="{BB962C8B-B14F-4D97-AF65-F5344CB8AC3E}">
        <p14:creationId xmlns:p14="http://schemas.microsoft.com/office/powerpoint/2010/main" val="147682419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r>
              <a:rPr lang="es-419"/>
              <a:t>4 - Capa física</a:t>
            </a:r>
          </a:p>
          <a:p>
            <a:pPr rtl="0"/>
            <a:r>
              <a:rPr lang="es-419"/>
              <a:t>4.7 – Práctica del módulo y cuestionario</a:t>
            </a:r>
          </a:p>
          <a:p>
            <a:pPr rtl="0"/>
            <a:r>
              <a:rPr lang="es-419"/>
              <a:t>4.7.3 – Que aprendió en este módulo?</a:t>
            </a:r>
          </a:p>
        </p:txBody>
      </p:sp>
    </p:spTree>
    <p:extLst>
      <p:ext uri="{BB962C8B-B14F-4D97-AF65-F5344CB8AC3E}">
        <p14:creationId xmlns:p14="http://schemas.microsoft.com/office/powerpoint/2010/main" val="2707434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7</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52</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467429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53</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8</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9</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1546002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10</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9149292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b="0"/>
              <a:t>Programa de la Academia de Redes de Cisco</a:t>
            </a:r>
          </a:p>
          <a:p>
            <a:pPr rtl="0">
              <a:buFontTx/>
              <a:buNone/>
            </a:pPr>
            <a:r>
              <a:rPr lang="es-419" b="0" baseline="0"/>
              <a:t>Introducción a Redes v</a:t>
            </a:r>
            <a:r>
              <a:rPr lang="es-419" b="0"/>
              <a:t>7.0 (ITN)</a:t>
            </a:r>
          </a:p>
          <a:p>
            <a:pPr rtl="0"/>
            <a:r>
              <a:rPr lang="es-419"/>
              <a:t>Módulo 4: Capa Física</a:t>
            </a:r>
          </a:p>
        </p:txBody>
      </p:sp>
      <p:sp>
        <p:nvSpPr>
          <p:cNvPr id="4" name="Slide Number Placeholder 3"/>
          <p:cNvSpPr>
            <a:spLocks noGrp="1"/>
          </p:cNvSpPr>
          <p:nvPr>
            <p:ph type="sldNum" sz="quarter" idx="10"/>
          </p:nvPr>
        </p:nvSpPr>
        <p:spPr/>
        <p:txBody>
          <a:bodyPr/>
          <a:lstStyle/>
          <a:p>
            <a:pPr rtl="0"/>
            <a:fld id="{5641018C-6CAF-B84E-B92C-ECB119457FBA}" type="slidenum">
              <a:rPr/>
              <a:t>11</a:t>
            </a:fld>
            <a:endParaRPr/>
          </a:p>
        </p:txBody>
      </p:sp>
    </p:spTree>
    <p:extLst>
      <p:ext uri="{BB962C8B-B14F-4D97-AF65-F5344CB8AC3E}">
        <p14:creationId xmlns:p14="http://schemas.microsoft.com/office/powerpoint/2010/main" val="508118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36199" y="4741653"/>
            <a:ext cx="2889327"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2021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0.xml"/><Relationship Id="rId1" Type="http://schemas.openxmlformats.org/officeDocument/2006/relationships/tags" Target="../tags/tag2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pPr rtl="0"/>
            <a:r>
              <a:rPr lang="es-419">
                <a:solidFill>
                  <a:schemeClr val="accent5">
                    <a:lumMod val="40000"/>
                    <a:lumOff val="60000"/>
                  </a:schemeClr>
                </a:solidFill>
              </a:rPr>
              <a:t>Módulo 4: Capa Física</a:t>
            </a:r>
          </a:p>
        </p:txBody>
      </p:sp>
      <p:sp>
        <p:nvSpPr>
          <p:cNvPr id="5" name="Text Placeholder 4"/>
          <p:cNvSpPr>
            <a:spLocks noGrp="1"/>
          </p:cNvSpPr>
          <p:nvPr>
            <p:ph type="body" sz="quarter" idx="13"/>
          </p:nvPr>
        </p:nvSpPr>
        <p:spPr>
          <a:xfrm>
            <a:off x="469497" y="3127609"/>
            <a:ext cx="5925246" cy="299001"/>
          </a:xfrm>
        </p:spPr>
        <p:txBody>
          <a:bodyPr/>
          <a:lstStyle/>
          <a:p>
            <a:pPr rtl="0"/>
            <a:r>
              <a:rPr lang="es-419">
                <a:solidFill>
                  <a:schemeClr val="bg2">
                    <a:lumMod val="40000"/>
                    <a:lumOff val="60000"/>
                  </a:schemeClr>
                </a:solidFill>
              </a:rPr>
              <a:t>Materiales del instructor</a:t>
            </a:r>
          </a:p>
        </p:txBody>
      </p:sp>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 </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s-419"/>
              <a:t>Módulo 4: Buenas prácticas (Continuación)</a:t>
            </a:r>
          </a:p>
        </p:txBody>
      </p:sp>
      <p:sp>
        <p:nvSpPr>
          <p:cNvPr id="11266" name="Rectangle 34"/>
          <p:cNvSpPr>
            <a:spLocks noGrp="1" noChangeArrowheads="1"/>
          </p:cNvSpPr>
          <p:nvPr>
            <p:ph idx="1"/>
          </p:nvPr>
        </p:nvSpPr>
        <p:spPr>
          <a:xfrm>
            <a:off x="145357" y="628083"/>
            <a:ext cx="8853286" cy="4155319"/>
          </a:xfrm>
        </p:spPr>
        <p:txBody>
          <a:bodyPr/>
          <a:lstStyle/>
          <a:p>
            <a:pPr marL="0" indent="0" rtl="0" eaLnBrk="1" hangingPunct="1">
              <a:lnSpc>
                <a:spcPct val="85000"/>
              </a:lnSpc>
              <a:spcBef>
                <a:spcPct val="30000"/>
              </a:spcBef>
              <a:buNone/>
            </a:pPr>
            <a:r>
              <a:rPr lang="es-419" sz="1300"/>
              <a:t>Tema 4.3</a:t>
            </a:r>
          </a:p>
          <a:p>
            <a:pPr lvl="1" rtl="0">
              <a:lnSpc>
                <a:spcPct val="85000"/>
              </a:lnSpc>
              <a:spcBef>
                <a:spcPct val="30000"/>
              </a:spcBef>
            </a:pPr>
            <a:r>
              <a:rPr lang="es-419" sz="1300"/>
              <a:t>Pregunte a los estudiantes o tenga un debate en clase</a:t>
            </a:r>
          </a:p>
          <a:p>
            <a:pPr lvl="2" rtl="0">
              <a:lnSpc>
                <a:spcPct val="85000"/>
              </a:lnSpc>
              <a:spcBef>
                <a:spcPct val="30000"/>
              </a:spcBef>
            </a:pPr>
            <a:r>
              <a:rPr lang="es-419" sz="1300"/>
              <a:t>¿Qué tipo de cosas crees que generarán EMI o RFI que podrían tener un efecto en UTP?</a:t>
            </a:r>
          </a:p>
          <a:p>
            <a:pPr lvl="2" rtl="0">
              <a:lnSpc>
                <a:spcPct val="85000"/>
              </a:lnSpc>
              <a:spcBef>
                <a:spcPct val="30000"/>
              </a:spcBef>
            </a:pPr>
            <a:r>
              <a:rPr lang="es-419" sz="1300"/>
              <a:t>¿Por qué crees que el cobre es el conductor de elección?</a:t>
            </a:r>
          </a:p>
          <a:p>
            <a:pPr marL="0" indent="0" rtl="0">
              <a:lnSpc>
                <a:spcPct val="85000"/>
              </a:lnSpc>
              <a:spcBef>
                <a:spcPct val="30000"/>
              </a:spcBef>
              <a:buNone/>
            </a:pPr>
            <a:r>
              <a:rPr lang="es-419" sz="1300"/>
              <a:t>Tema 4.4</a:t>
            </a:r>
          </a:p>
          <a:p>
            <a:pPr lvl="1" rtl="0">
              <a:lnSpc>
                <a:spcPct val="85000"/>
              </a:lnSpc>
              <a:spcBef>
                <a:spcPct val="30000"/>
              </a:spcBef>
            </a:pPr>
            <a:r>
              <a:rPr lang="es-419" sz="1300"/>
              <a:t>Pregunte a los estudiantes o tenga un debate en clase</a:t>
            </a:r>
          </a:p>
          <a:p>
            <a:pPr lvl="2" rtl="0">
              <a:lnSpc>
                <a:spcPct val="85000"/>
              </a:lnSpc>
              <a:spcBef>
                <a:spcPct val="30000"/>
              </a:spcBef>
            </a:pPr>
            <a:r>
              <a:rPr lang="es-419" sz="1300"/>
              <a:t>¿Qué pasaría si intentara usar un cable que se terminó usando diferentes estándares en cada extremo?</a:t>
            </a:r>
          </a:p>
          <a:p>
            <a:pPr lvl="2" rtl="0">
              <a:lnSpc>
                <a:spcPct val="85000"/>
              </a:lnSpc>
              <a:spcBef>
                <a:spcPct val="30000"/>
              </a:spcBef>
            </a:pPr>
            <a:r>
              <a:rPr lang="es-419" sz="1300"/>
              <a:t>¿Qué es lo que hace que las categorías más altas numeradas de alambre de cobre sean mejores?</a:t>
            </a:r>
          </a:p>
          <a:p>
            <a:pPr marL="0" indent="0" rtl="0">
              <a:lnSpc>
                <a:spcPct val="85000"/>
              </a:lnSpc>
              <a:spcBef>
                <a:spcPct val="30000"/>
              </a:spcBef>
              <a:buNone/>
            </a:pPr>
            <a:r>
              <a:rPr lang="es-419" sz="1300"/>
              <a:t>Tema 4.5</a:t>
            </a:r>
          </a:p>
          <a:p>
            <a:pPr lvl="1" rtl="0">
              <a:lnSpc>
                <a:spcPct val="85000"/>
              </a:lnSpc>
              <a:spcBef>
                <a:spcPct val="30000"/>
              </a:spcBef>
            </a:pPr>
            <a:r>
              <a:rPr lang="es-419" sz="1300"/>
              <a:t>Pregunte a los estudiantes o tenga un debate en clase</a:t>
            </a:r>
          </a:p>
          <a:p>
            <a:pPr lvl="2" rtl="0">
              <a:lnSpc>
                <a:spcPct val="85000"/>
              </a:lnSpc>
              <a:spcBef>
                <a:spcPct val="30000"/>
              </a:spcBef>
            </a:pPr>
            <a:r>
              <a:rPr lang="es-419" sz="1300"/>
              <a:t>¿Alguna vez has visto o tratado con una conexión de fibra óptica?</a:t>
            </a:r>
          </a:p>
          <a:p>
            <a:pPr lvl="2" rtl="0">
              <a:lnSpc>
                <a:spcPct val="85000"/>
              </a:lnSpc>
              <a:spcBef>
                <a:spcPct val="30000"/>
              </a:spcBef>
            </a:pPr>
            <a:r>
              <a:rPr lang="es-419" sz="1300"/>
              <a:t>Si está disponible, pase alrededor de algunos cables de conexión de fibra óptica con diferentes conectores.</a:t>
            </a:r>
          </a:p>
          <a:p>
            <a:pPr marL="0" indent="0" rtl="0">
              <a:lnSpc>
                <a:spcPct val="85000"/>
              </a:lnSpc>
              <a:spcBef>
                <a:spcPct val="30000"/>
              </a:spcBef>
              <a:buNone/>
            </a:pPr>
            <a:r>
              <a:rPr lang="es-419" sz="1300"/>
              <a:t>Tema 4.6</a:t>
            </a:r>
          </a:p>
          <a:p>
            <a:pPr lvl="1" rtl="0">
              <a:lnSpc>
                <a:spcPct val="85000"/>
              </a:lnSpc>
              <a:spcBef>
                <a:spcPct val="30000"/>
              </a:spcBef>
            </a:pPr>
            <a:r>
              <a:rPr lang="es-419" sz="1300"/>
              <a:t>Pregunte a los estudiantes o tenga un debate en clase</a:t>
            </a:r>
          </a:p>
          <a:p>
            <a:pPr lvl="2" rtl="0">
              <a:lnSpc>
                <a:spcPct val="85000"/>
              </a:lnSpc>
              <a:spcBef>
                <a:spcPct val="30000"/>
              </a:spcBef>
            </a:pPr>
            <a:r>
              <a:rPr lang="es-419" sz="1300"/>
              <a:t>¿Alguna vez ha utilizado un dispositivo inalámbrico que no sea Wi-Fi 802.11?</a:t>
            </a:r>
          </a:p>
          <a:p>
            <a:pPr>
              <a:lnSpc>
                <a:spcPct val="85000"/>
              </a:lnSpc>
              <a:spcBef>
                <a:spcPct val="30000"/>
              </a:spcBef>
            </a:pPr>
            <a:endParaRPr lang="en-US" sz="1400" dirty="0"/>
          </a:p>
          <a:p>
            <a:pPr lvl="1">
              <a:lnSpc>
                <a:spcPct val="85000"/>
              </a:lnSpc>
              <a:spcBef>
                <a:spcPct val="30000"/>
              </a:spcBef>
            </a:pPr>
            <a:endParaRPr lang="en-US" sz="1200" dirty="0"/>
          </a:p>
          <a:p>
            <a:pPr eaLnBrk="1" hangingPunct="1">
              <a:lnSpc>
                <a:spcPct val="85000"/>
              </a:lnSpc>
              <a:spcBef>
                <a:spcPct val="30000"/>
              </a:spcBef>
            </a:pPr>
            <a:endParaRPr lang="en-US" sz="1400" dirty="0"/>
          </a:p>
          <a:p>
            <a:pPr lvl="1">
              <a:lnSpc>
                <a:spcPct val="85000"/>
              </a:lnSpc>
              <a:spcBef>
                <a:spcPct val="30000"/>
              </a:spcBef>
            </a:pPr>
            <a:endParaRPr lang="en-US" sz="1200" dirty="0"/>
          </a:p>
          <a:p>
            <a:pPr lvl="1">
              <a:lnSpc>
                <a:spcPct val="85000"/>
              </a:lnSpc>
              <a:spcBef>
                <a:spcPct val="30000"/>
              </a:spcBef>
            </a:pPr>
            <a:endParaRPr lang="en-US" sz="1200" dirty="0"/>
          </a:p>
          <a:p>
            <a:pPr lvl="1">
              <a:lnSpc>
                <a:spcPct val="85000"/>
              </a:lnSpc>
              <a:spcBef>
                <a:spcPct val="30000"/>
              </a:spcBef>
            </a:pPr>
            <a:endParaRPr lang="en-US" sz="1200" dirty="0"/>
          </a:p>
          <a:p>
            <a:pPr eaLnBrk="1" hangingPunct="1">
              <a:lnSpc>
                <a:spcPct val="85000"/>
              </a:lnSpc>
              <a:spcBef>
                <a:spcPct val="30000"/>
              </a:spcBef>
            </a:pPr>
            <a:endParaRPr lang="en-US" sz="1400" dirty="0"/>
          </a:p>
          <a:p>
            <a:pPr marL="630238" lvl="2" indent="-214313">
              <a:buFont typeface="Arial" panose="020B0604020202020204" pitchFamily="34" charset="0"/>
              <a:buChar char="•"/>
            </a:pPr>
            <a:endParaRPr lang="en-US" sz="1100" dirty="0"/>
          </a:p>
          <a:p>
            <a:pPr marL="630238" lvl="2" indent="-214313">
              <a:buFont typeface="Arial" panose="020B0604020202020204" pitchFamily="34" charset="0"/>
              <a:buChar char="•"/>
            </a:pPr>
            <a:endParaRPr lang="en-US" sz="1400" dirty="0"/>
          </a:p>
          <a:p>
            <a:pPr eaLnBrk="1" hangingPunct="1">
              <a:lnSpc>
                <a:spcPct val="85000"/>
              </a:lnSpc>
              <a:spcBef>
                <a:spcPct val="30000"/>
              </a:spcBef>
            </a:pPr>
            <a:endParaRPr lang="en-US" sz="1400" b="1" dirty="0">
              <a:solidFill>
                <a:srgbClr val="FF0000"/>
              </a:solidFill>
            </a:endParaRPr>
          </a:p>
          <a:p>
            <a:pPr eaLnBrk="1" hangingPunct="1">
              <a:lnSpc>
                <a:spcPct val="85000"/>
              </a:lnSpc>
              <a:spcBef>
                <a:spcPct val="30000"/>
              </a:spcBef>
            </a:pPr>
            <a:endParaRPr lang="en-US" sz="1400" dirty="0"/>
          </a:p>
        </p:txBody>
      </p:sp>
    </p:spTree>
    <p:custDataLst>
      <p:tags r:id="rId1"/>
    </p:custDataLst>
    <p:extLst>
      <p:ext uri="{BB962C8B-B14F-4D97-AF65-F5344CB8AC3E}">
        <p14:creationId xmlns:p14="http://schemas.microsoft.com/office/powerpoint/2010/main" val="112957605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316480"/>
            <a:ext cx="6672708" cy="1080143"/>
          </a:xfrm>
        </p:spPr>
        <p:txBody>
          <a:bodyPr/>
          <a:lstStyle/>
          <a:p>
            <a:pPr rtl="0"/>
            <a:r>
              <a:rPr lang="es-419">
                <a:solidFill>
                  <a:schemeClr val="accent5">
                    <a:lumMod val="40000"/>
                    <a:lumOff val="60000"/>
                  </a:schemeClr>
                </a:solidFill>
              </a:rPr>
              <a:t>Módulo 4: Capa Física</a:t>
            </a:r>
          </a:p>
        </p:txBody>
      </p:sp>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es-419"/>
              <a:t>Objetivos del módul</a:t>
            </a:r>
          </a:p>
        </p:txBody>
      </p:sp>
      <p:sp>
        <p:nvSpPr>
          <p:cNvPr id="3" name="Rectangle 1">
            <a:extLst>
              <a:ext uri="{FF2B5EF4-FFF2-40B4-BE49-F238E27FC236}">
                <a16:creationId xmlns:a16="http://schemas.microsoft.com/office/drawing/2014/main" id="{B5758CB9-E7D6-4639-ACDC-3F86DC2D2F72}"/>
              </a:ext>
            </a:extLst>
          </p:cNvPr>
          <p:cNvSpPr>
            <a:spLocks noChangeArrowheads="1"/>
          </p:cNvSpPr>
          <p:nvPr/>
        </p:nvSpPr>
        <p:spPr bwMode="auto">
          <a:xfrm>
            <a:off x="169682" y="646783"/>
            <a:ext cx="8804635"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419"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Título del módulo: </a:t>
            </a:r>
            <a:r>
              <a:rPr kumimoji="0" lang="es-419"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Capa física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419" sz="1600" b="1"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Objetivo del módulo</a:t>
            </a:r>
            <a:r>
              <a:rPr kumimoji="0" lang="es-419" sz="1600" b="0" i="0" u="none" strike="noStrike" cap="none" normalizeH="0" baseline="0">
                <a:ln>
                  <a:noFill/>
                </a:ln>
                <a:solidFill>
                  <a:schemeClr val="tx1"/>
                </a:solidFill>
                <a:effectLst/>
                <a:latin typeface="+mn-lt"/>
                <a:ea typeface="Calibri" panose="020F0502020204030204" pitchFamily="34" charset="0"/>
                <a:cs typeface="Calibri" panose="020F0502020204030204" pitchFamily="34" charset="0"/>
              </a:rPr>
              <a:t>: explicar cómo los protocolos de capa física, los servicios y los medios de red admiten las comunicaciones a través de las redes de datos.</a:t>
            </a:r>
          </a:p>
        </p:txBody>
      </p:sp>
      <p:graphicFrame>
        <p:nvGraphicFramePr>
          <p:cNvPr id="2" name="Table 1">
            <a:extLst>
              <a:ext uri="{FF2B5EF4-FFF2-40B4-BE49-F238E27FC236}">
                <a16:creationId xmlns:a16="http://schemas.microsoft.com/office/drawing/2014/main" id="{E974E1EB-2DBE-496F-B0B0-6C44227DA401}"/>
              </a:ext>
            </a:extLst>
          </p:cNvPr>
          <p:cNvGraphicFramePr>
            <a:graphicFrameLocks noGrp="1"/>
          </p:cNvGraphicFramePr>
          <p:nvPr>
            <p:extLst>
              <p:ext uri="{D42A27DB-BD31-4B8C-83A1-F6EECF244321}">
                <p14:modId xmlns:p14="http://schemas.microsoft.com/office/powerpoint/2010/main" val="2170267144"/>
              </p:ext>
            </p:extLst>
          </p:nvPr>
        </p:nvGraphicFramePr>
        <p:xfrm>
          <a:off x="766914" y="1892353"/>
          <a:ext cx="7604088" cy="2753032"/>
        </p:xfrm>
        <a:graphic>
          <a:graphicData uri="http://schemas.openxmlformats.org/drawingml/2006/table">
            <a:tbl>
              <a:tblPr firstRow="1" firstCol="1" bandRow="1">
                <a:tableStyleId>{5C22544A-7EE6-4342-B048-85BDC9FD1C3A}</a:tableStyleId>
              </a:tblPr>
              <a:tblGrid>
                <a:gridCol w="3802044">
                  <a:extLst>
                    <a:ext uri="{9D8B030D-6E8A-4147-A177-3AD203B41FA5}">
                      <a16:colId xmlns:a16="http://schemas.microsoft.com/office/drawing/2014/main" val="1523797708"/>
                    </a:ext>
                  </a:extLst>
                </a:gridCol>
                <a:gridCol w="3802044">
                  <a:extLst>
                    <a:ext uri="{9D8B030D-6E8A-4147-A177-3AD203B41FA5}">
                      <a16:colId xmlns:a16="http://schemas.microsoft.com/office/drawing/2014/main" val="2750207184"/>
                    </a:ext>
                  </a:extLst>
                </a:gridCol>
              </a:tblGrid>
              <a:tr h="216347">
                <a:tc>
                  <a:txBody>
                    <a:bodyPr/>
                    <a:lstStyle/>
                    <a:p>
                      <a:pPr marL="0" marR="0" rtl="0">
                        <a:lnSpc>
                          <a:spcPct val="107000"/>
                        </a:lnSpc>
                        <a:spcBef>
                          <a:spcPts val="0"/>
                        </a:spcBef>
                        <a:spcAft>
                          <a:spcPts val="0"/>
                        </a:spcAft>
                      </a:pPr>
                      <a:r>
                        <a:rPr lang="es-419" sz="1200">
                          <a:effectLst/>
                        </a:rPr>
                        <a:t>Título del tema</a:t>
                      </a:r>
                    </a:p>
                  </a:txBody>
                  <a:tcPr marL="68580" marR="68580" marT="0" marB="0"/>
                </a:tc>
                <a:tc>
                  <a:txBody>
                    <a:bodyPr/>
                    <a:lstStyle/>
                    <a:p>
                      <a:pPr marL="0" marR="0" rtl="0">
                        <a:lnSpc>
                          <a:spcPct val="107000"/>
                        </a:lnSpc>
                        <a:spcBef>
                          <a:spcPts val="0"/>
                        </a:spcBef>
                        <a:spcAft>
                          <a:spcPts val="0"/>
                        </a:spcAft>
                      </a:pPr>
                      <a:r>
                        <a:rPr lang="es-419" sz="1200">
                          <a:effectLst/>
                        </a:rPr>
                        <a:t>Objetivo del tema</a:t>
                      </a:r>
                    </a:p>
                  </a:txBody>
                  <a:tcPr marL="68580" marR="68580" marT="0" marB="0"/>
                </a:tc>
                <a:extLst>
                  <a:ext uri="{0D108BD9-81ED-4DB2-BD59-A6C34878D82A}">
                    <a16:rowId xmlns:a16="http://schemas.microsoft.com/office/drawing/2014/main" val="1874061904"/>
                  </a:ext>
                </a:extLst>
              </a:tr>
              <a:tr h="444151">
                <a:tc>
                  <a:txBody>
                    <a:bodyPr/>
                    <a:lstStyle/>
                    <a:p>
                      <a:pPr marL="0" marR="0" rtl="0">
                        <a:lnSpc>
                          <a:spcPct val="107000"/>
                        </a:lnSpc>
                        <a:spcBef>
                          <a:spcPts val="0"/>
                        </a:spcBef>
                        <a:spcAft>
                          <a:spcPts val="0"/>
                        </a:spcAft>
                      </a:pPr>
                      <a:r>
                        <a:rPr lang="es-419" sz="1200">
                          <a:effectLst/>
                        </a:rPr>
                        <a:t>Propósito de la capa física</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Describa el propósito y las funciones de la capa física en la red.</a:t>
                      </a:r>
                    </a:p>
                  </a:txBody>
                  <a:tcPr marL="68580" marR="68580" marT="0" marB="0"/>
                </a:tc>
                <a:extLst>
                  <a:ext uri="{0D108BD9-81ED-4DB2-BD59-A6C34878D82A}">
                    <a16:rowId xmlns:a16="http://schemas.microsoft.com/office/drawing/2014/main" val="1646858405"/>
                  </a:ext>
                </a:extLst>
              </a:tr>
              <a:tr h="315930">
                <a:tc>
                  <a:txBody>
                    <a:bodyPr/>
                    <a:lstStyle/>
                    <a:p>
                      <a:pPr marL="0" marR="0" rtl="0">
                        <a:lnSpc>
                          <a:spcPct val="107000"/>
                        </a:lnSpc>
                        <a:spcBef>
                          <a:spcPts val="0"/>
                        </a:spcBef>
                        <a:spcAft>
                          <a:spcPts val="0"/>
                        </a:spcAft>
                      </a:pPr>
                      <a:r>
                        <a:rPr lang="es-419" sz="1200">
                          <a:effectLst/>
                        </a:rPr>
                        <a:t>Características de la capa física</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Describa las características de la capa física.</a:t>
                      </a:r>
                    </a:p>
                  </a:txBody>
                  <a:tcPr marL="68580" marR="68580" marT="0" marB="0"/>
                </a:tc>
                <a:extLst>
                  <a:ext uri="{0D108BD9-81ED-4DB2-BD59-A6C34878D82A}">
                    <a16:rowId xmlns:a16="http://schemas.microsoft.com/office/drawing/2014/main" val="1435904258"/>
                  </a:ext>
                </a:extLst>
              </a:tr>
              <a:tr h="444151">
                <a:tc>
                  <a:txBody>
                    <a:bodyPr/>
                    <a:lstStyle/>
                    <a:p>
                      <a:pPr marL="0" marR="0" rtl="0">
                        <a:lnSpc>
                          <a:spcPct val="107000"/>
                        </a:lnSpc>
                        <a:spcBef>
                          <a:spcPts val="0"/>
                        </a:spcBef>
                        <a:spcAft>
                          <a:spcPts val="0"/>
                        </a:spcAft>
                      </a:pPr>
                      <a:r>
                        <a:rPr lang="es-419" sz="1200">
                          <a:effectLst/>
                        </a:rPr>
                        <a:t>Cableado de cobre</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Identifique las características básicas del cableado de cobre.</a:t>
                      </a:r>
                    </a:p>
                  </a:txBody>
                  <a:tcPr marL="68580" marR="68580" marT="0" marB="0"/>
                </a:tc>
                <a:extLst>
                  <a:ext uri="{0D108BD9-81ED-4DB2-BD59-A6C34878D82A}">
                    <a16:rowId xmlns:a16="http://schemas.microsoft.com/office/drawing/2014/main" val="131737215"/>
                  </a:ext>
                </a:extLst>
              </a:tr>
              <a:tr h="444151">
                <a:tc>
                  <a:txBody>
                    <a:bodyPr/>
                    <a:lstStyle/>
                    <a:p>
                      <a:pPr marL="0" marR="0" rtl="0">
                        <a:lnSpc>
                          <a:spcPct val="107000"/>
                        </a:lnSpc>
                        <a:spcBef>
                          <a:spcPts val="0"/>
                        </a:spcBef>
                        <a:spcAft>
                          <a:spcPts val="0"/>
                        </a:spcAft>
                      </a:pPr>
                      <a:r>
                        <a:rPr lang="es-419" sz="1200">
                          <a:effectLst/>
                        </a:rPr>
                        <a:t>Cableado UTP</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Explique cómo se utiliza el cable UTP en las redes Ethernet.</a:t>
                      </a:r>
                    </a:p>
                  </a:txBody>
                  <a:tcPr marL="68580" marR="68580" marT="0" marB="0"/>
                </a:tc>
                <a:extLst>
                  <a:ext uri="{0D108BD9-81ED-4DB2-BD59-A6C34878D82A}">
                    <a16:rowId xmlns:a16="http://schemas.microsoft.com/office/drawing/2014/main" val="3818444524"/>
                  </a:ext>
                </a:extLst>
              </a:tr>
              <a:tr h="444151">
                <a:tc>
                  <a:txBody>
                    <a:bodyPr/>
                    <a:lstStyle/>
                    <a:p>
                      <a:pPr marL="0" marR="0" rtl="0">
                        <a:lnSpc>
                          <a:spcPct val="107000"/>
                        </a:lnSpc>
                        <a:spcBef>
                          <a:spcPts val="0"/>
                        </a:spcBef>
                        <a:spcAft>
                          <a:spcPts val="0"/>
                        </a:spcAft>
                      </a:pPr>
                      <a:r>
                        <a:rPr lang="es-419" sz="1200">
                          <a:effectLst/>
                        </a:rPr>
                        <a:t>Cableado de fibra óptica</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Describir el cableado de fibra óptica y sus ventajas principales sobre otros medios.</a:t>
                      </a:r>
                    </a:p>
                  </a:txBody>
                  <a:tcPr marL="68580" marR="68580" marT="0" marB="0"/>
                </a:tc>
                <a:extLst>
                  <a:ext uri="{0D108BD9-81ED-4DB2-BD59-A6C34878D82A}">
                    <a16:rowId xmlns:a16="http://schemas.microsoft.com/office/drawing/2014/main" val="1846877670"/>
                  </a:ext>
                </a:extLst>
              </a:tr>
              <a:tr h="444151">
                <a:tc>
                  <a:txBody>
                    <a:bodyPr/>
                    <a:lstStyle/>
                    <a:p>
                      <a:pPr marL="0" marR="0" rtl="0">
                        <a:lnSpc>
                          <a:spcPct val="107000"/>
                        </a:lnSpc>
                        <a:spcBef>
                          <a:spcPts val="0"/>
                        </a:spcBef>
                        <a:spcAft>
                          <a:spcPts val="0"/>
                        </a:spcAft>
                      </a:pPr>
                      <a:r>
                        <a:rPr lang="es-419" sz="1200">
                          <a:effectLst/>
                        </a:rPr>
                        <a:t>Medios inalámbricos</a:t>
                      </a:r>
                    </a:p>
                  </a:txBody>
                  <a:tcPr marL="68580" marR="68580" marT="0" marB="0"/>
                </a:tc>
                <a:tc>
                  <a:txBody>
                    <a:bodyPr/>
                    <a:lstStyle/>
                    <a:p>
                      <a:pPr marL="0" marR="0" rtl="0">
                        <a:lnSpc>
                          <a:spcPct val="107000"/>
                        </a:lnSpc>
                        <a:spcBef>
                          <a:spcPts val="0"/>
                        </a:spcBef>
                        <a:spcAft>
                          <a:spcPts val="0"/>
                        </a:spcAft>
                      </a:pPr>
                      <a:r>
                        <a:rPr lang="es-419" sz="1200">
                          <a:solidFill>
                            <a:srgbClr val="000000"/>
                          </a:solidFill>
                          <a:effectLst/>
                        </a:rPr>
                        <a:t>Conecte dispositivos utilizando medios conectados por cable e inalámbricos.</a:t>
                      </a:r>
                    </a:p>
                  </a:txBody>
                  <a:tcPr marL="68580" marR="68580" marT="0" marB="0"/>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11119238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es-419">
                <a:solidFill>
                  <a:schemeClr val="accent5">
                    <a:lumMod val="40000"/>
                    <a:lumOff val="60000"/>
                  </a:schemeClr>
                </a:solidFill>
              </a:rPr>
              <a:t>4.1 Propósito de la capa física</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Propósito de la capa física</a:t>
            </a:r>
            <a:br>
              <a:rPr lang="en-US" dirty="0"/>
            </a:br>
            <a:r>
              <a:rPr lang="es-419" sz="2400"/>
              <a:t>La conexión física</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9"/>
            <a:ext cx="8280057" cy="3073946"/>
          </a:xfrm>
        </p:spPr>
        <p:txBody>
          <a:bodyPr/>
          <a:lstStyle/>
          <a:p>
            <a:pPr marL="342900" indent="-342900" algn="l" rtl="0">
              <a:buFont typeface="Arial" panose="020B0604020202020204" pitchFamily="34" charset="0"/>
              <a:buChar char="•"/>
            </a:pPr>
            <a:r>
              <a:rPr lang="es-419" sz="1600">
                <a:solidFill>
                  <a:srgbClr val="000000"/>
                </a:solidFill>
              </a:rPr>
              <a:t>Antes de que pueda ocurrir cualquier comunicación de red, se debe establecer una conexión física a una red local.</a:t>
            </a:r>
          </a:p>
          <a:p>
            <a:pPr marL="342900" indent="-342900" algn="l" rtl="0">
              <a:buFont typeface="Arial" panose="020B0604020202020204" pitchFamily="34" charset="0"/>
              <a:buChar char="•"/>
            </a:pPr>
            <a:r>
              <a:rPr lang="es-419" sz="1600">
                <a:solidFill>
                  <a:srgbClr val="000000"/>
                </a:solidFill>
              </a:rPr>
              <a:t>Esta conexión puede ser cableada o inalámbrica, dependiendo de la configuración de la red.</a:t>
            </a:r>
          </a:p>
          <a:p>
            <a:pPr marL="342900" indent="-342900" algn="l" rtl="0">
              <a:buFont typeface="Arial" panose="020B0604020202020204" pitchFamily="34" charset="0"/>
              <a:buChar char="•"/>
            </a:pPr>
            <a:r>
              <a:rPr lang="es-419" sz="1600">
                <a:solidFill>
                  <a:srgbClr val="000000"/>
                </a:solidFill>
              </a:rPr>
              <a:t>Esto generalmente se aplica si usted está considerando una oficina corporativa o una casa.</a:t>
            </a:r>
          </a:p>
          <a:p>
            <a:pPr marL="342900" indent="-342900" algn="l" rtl="0">
              <a:buFont typeface="Arial" panose="020B0604020202020204" pitchFamily="34" charset="0"/>
              <a:buChar char="•"/>
            </a:pPr>
            <a:r>
              <a:rPr lang="es-419" sz="1600">
                <a:solidFill>
                  <a:srgbClr val="000000"/>
                </a:solidFill>
              </a:rPr>
              <a:t>Una tarjeta de interfaz de red (NIC) conecta un dispositivo a la red.</a:t>
            </a:r>
          </a:p>
          <a:p>
            <a:pPr marL="342900" indent="-342900" algn="l" rtl="0">
              <a:buFont typeface="Arial" panose="020B0604020202020204" pitchFamily="34" charset="0"/>
              <a:buChar char="•"/>
            </a:pPr>
            <a:r>
              <a:rPr lang="es-419" sz="1600">
                <a:solidFill>
                  <a:srgbClr val="000000"/>
                </a:solidFill>
              </a:rPr>
              <a:t>Algunos dispositivos pueden tener una sola NIC, mientras que otros pueden tener varias NIC (por ejemplo, cableadas y/o inalámbricas).</a:t>
            </a:r>
          </a:p>
          <a:p>
            <a:pPr marL="342900" indent="-342900" algn="l" rtl="0">
              <a:buFont typeface="Arial" panose="020B0604020202020204" pitchFamily="34" charset="0"/>
              <a:buChar char="•"/>
            </a:pPr>
            <a:r>
              <a:rPr lang="es-419" sz="1600">
                <a:solidFill>
                  <a:srgbClr val="000000"/>
                </a:solidFill>
              </a:rPr>
              <a:t>No todas las conexiones físicas ofrecen el mismo nivel de rendimiento.</a:t>
            </a:r>
          </a:p>
        </p:txBody>
      </p:sp>
    </p:spTree>
    <p:extLst>
      <p:ext uri="{BB962C8B-B14F-4D97-AF65-F5344CB8AC3E}">
        <p14:creationId xmlns:p14="http://schemas.microsoft.com/office/powerpoint/2010/main" val="1671064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Propósito de la capa física</a:t>
            </a:r>
            <a:br>
              <a:rPr lang="en-US" dirty="0"/>
            </a:br>
            <a:r>
              <a:rPr lang="es-419" sz="2400"/>
              <a:t>La capa física</a:t>
            </a:r>
          </a:p>
        </p:txBody>
      </p:sp>
      <p:sp>
        <p:nvSpPr>
          <p:cNvPr id="4" name="Content Placeholder 3">
            <a:extLst>
              <a:ext uri="{FF2B5EF4-FFF2-40B4-BE49-F238E27FC236}">
                <a16:creationId xmlns:a16="http://schemas.microsoft.com/office/drawing/2014/main" id="{50693879-5816-3444-9D50-A12F1F37F5DE}"/>
              </a:ext>
            </a:extLst>
          </p:cNvPr>
          <p:cNvSpPr>
            <a:spLocks noGrp="1"/>
          </p:cNvSpPr>
          <p:nvPr>
            <p:ph idx="1"/>
          </p:nvPr>
        </p:nvSpPr>
        <p:spPr>
          <a:xfrm>
            <a:off x="431971" y="855418"/>
            <a:ext cx="3401475" cy="3528045"/>
          </a:xfrm>
        </p:spPr>
        <p:txBody>
          <a:bodyPr/>
          <a:lstStyle/>
          <a:p>
            <a:pPr marL="342900" indent="-342900" algn="l" rtl="0">
              <a:buFont typeface="Arial" panose="020B0604020202020204" pitchFamily="34" charset="0"/>
              <a:buChar char="•"/>
            </a:pPr>
            <a:r>
              <a:rPr lang="es-419" sz="1600">
                <a:solidFill>
                  <a:srgbClr val="000000"/>
                </a:solidFill>
              </a:rPr>
              <a:t>Transporta bits a través de los medios de red</a:t>
            </a:r>
          </a:p>
          <a:p>
            <a:pPr marL="342900" indent="-342900" algn="l" rtl="0">
              <a:buFont typeface="Arial" panose="020B0604020202020204" pitchFamily="34" charset="0"/>
              <a:buChar char="•"/>
            </a:pPr>
            <a:r>
              <a:rPr lang="es-419" sz="1600">
                <a:solidFill>
                  <a:srgbClr val="000000"/>
                </a:solidFill>
              </a:rPr>
              <a:t>Acepta una trama completa de la capa de enlace de datos y la codifica como una serie de señales que se transmiten a los medios locales.</a:t>
            </a:r>
          </a:p>
          <a:p>
            <a:pPr marL="342900" indent="-342900" algn="l" rtl="0">
              <a:buFont typeface="Arial" panose="020B0604020202020204" pitchFamily="34" charset="0"/>
              <a:buChar char="•"/>
            </a:pPr>
            <a:r>
              <a:rPr lang="es-419" sz="1600">
                <a:solidFill>
                  <a:srgbClr val="000000"/>
                </a:solidFill>
              </a:rPr>
              <a:t>Este es el último paso en el proceso de encapsulación.</a:t>
            </a:r>
          </a:p>
          <a:p>
            <a:pPr marL="342900" indent="-342900" algn="l" rtl="0">
              <a:buFont typeface="Arial" panose="020B0604020202020204" pitchFamily="34" charset="0"/>
              <a:buChar char="•"/>
            </a:pPr>
            <a:r>
              <a:rPr lang="es-419" sz="1600">
                <a:solidFill>
                  <a:srgbClr val="000000"/>
                </a:solidFill>
              </a:rPr>
              <a:t>El siguiente dispositivo en la ruta al destino recibe los bits y vuelve a encapsular el marco, luego decide qué hacer con él.</a:t>
            </a:r>
          </a:p>
        </p:txBody>
      </p:sp>
      <p:pic>
        <p:nvPicPr>
          <p:cNvPr id="5" name="Picture 4">
            <a:extLst>
              <a:ext uri="{FF2B5EF4-FFF2-40B4-BE49-F238E27FC236}">
                <a16:creationId xmlns:a16="http://schemas.microsoft.com/office/drawing/2014/main" id="{07FF563E-E612-FF49-AA84-F8F5904942B7}"/>
              </a:ext>
            </a:extLst>
          </p:cNvPr>
          <p:cNvPicPr>
            <a:picLocks noChangeAspect="1"/>
          </p:cNvPicPr>
          <p:nvPr/>
        </p:nvPicPr>
        <p:blipFill>
          <a:blip r:embed="rId3"/>
          <a:stretch>
            <a:fillRect/>
          </a:stretch>
        </p:blipFill>
        <p:spPr>
          <a:xfrm>
            <a:off x="3833446" y="1008092"/>
            <a:ext cx="4699000" cy="2768600"/>
          </a:xfrm>
          <a:prstGeom prst="rect">
            <a:avLst/>
          </a:prstGeom>
        </p:spPr>
      </p:pic>
    </p:spTree>
    <p:extLst>
      <p:ext uri="{BB962C8B-B14F-4D97-AF65-F5344CB8AC3E}">
        <p14:creationId xmlns:p14="http://schemas.microsoft.com/office/powerpoint/2010/main" val="107582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4.2 Características de la capa física</a:t>
            </a:r>
          </a:p>
        </p:txBody>
      </p:sp>
    </p:spTree>
    <p:custDataLst>
      <p:tags r:id="rId1"/>
    </p:custDataLst>
    <p:extLst>
      <p:ext uri="{BB962C8B-B14F-4D97-AF65-F5344CB8AC3E}">
        <p14:creationId xmlns:p14="http://schemas.microsoft.com/office/powerpoint/2010/main" val="161935958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br>
              <a:rPr lang="en-US" dirty="0"/>
            </a:br>
            <a:r>
              <a:rPr lang="es-419" sz="2400"/>
              <a:t>Estándares de la capa física</a:t>
            </a:r>
          </a:p>
        </p:txBody>
      </p:sp>
      <p:pic>
        <p:nvPicPr>
          <p:cNvPr id="8" name="Content Placeholder 7">
            <a:extLst>
              <a:ext uri="{FF2B5EF4-FFF2-40B4-BE49-F238E27FC236}">
                <a16:creationId xmlns:a16="http://schemas.microsoft.com/office/drawing/2014/main" id="{8A8FA508-7561-8C48-9358-A4BB397A0444}"/>
              </a:ext>
            </a:extLst>
          </p:cNvPr>
          <p:cNvPicPr>
            <a:picLocks noGrp="1" noChangeAspect="1"/>
          </p:cNvPicPr>
          <p:nvPr>
            <p:ph idx="1"/>
          </p:nvPr>
        </p:nvPicPr>
        <p:blipFill>
          <a:blip r:embed="rId3"/>
          <a:stretch>
            <a:fillRect/>
          </a:stretch>
        </p:blipFill>
        <p:spPr>
          <a:xfrm>
            <a:off x="1101969" y="836638"/>
            <a:ext cx="6576646" cy="3716532"/>
          </a:xfrm>
          <a:prstGeom prst="rect">
            <a:avLst/>
          </a:prstGeom>
        </p:spPr>
      </p:pic>
    </p:spTree>
    <p:extLst>
      <p:ext uri="{BB962C8B-B14F-4D97-AF65-F5344CB8AC3E}">
        <p14:creationId xmlns:p14="http://schemas.microsoft.com/office/powerpoint/2010/main" val="2569503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br>
              <a:rPr lang="en-US" dirty="0"/>
            </a:br>
            <a:r>
              <a:rPr lang="es-419" sz="2400"/>
              <a:t>Componentes físicos</a:t>
            </a:r>
          </a:p>
        </p:txBody>
      </p:sp>
      <p:sp>
        <p:nvSpPr>
          <p:cNvPr id="4" name="Content Placeholder 3">
            <a:extLst>
              <a:ext uri="{FF2B5EF4-FFF2-40B4-BE49-F238E27FC236}">
                <a16:creationId xmlns:a16="http://schemas.microsoft.com/office/drawing/2014/main" id="{6BE9E597-CDF1-0047-B112-C9FD7F790CC7}"/>
              </a:ext>
            </a:extLst>
          </p:cNvPr>
          <p:cNvSpPr>
            <a:spLocks noGrp="1"/>
          </p:cNvSpPr>
          <p:nvPr>
            <p:ph idx="1"/>
          </p:nvPr>
        </p:nvSpPr>
        <p:spPr>
          <a:xfrm>
            <a:off x="474662" y="844062"/>
            <a:ext cx="8280057" cy="3577672"/>
          </a:xfrm>
        </p:spPr>
        <p:txBody>
          <a:bodyPr/>
          <a:lstStyle/>
          <a:p>
            <a:pPr marL="0" indent="0" algn="l" rtl="0"/>
            <a:r>
              <a:rPr lang="es-419">
                <a:solidFill>
                  <a:srgbClr val="000000"/>
                </a:solidFill>
              </a:rPr>
              <a:t>Los estándares de capa física abordan tres áreas funcionales:</a:t>
            </a:r>
          </a:p>
          <a:p>
            <a:pPr marL="415985" lvl="1" indent="-342900" rtl="0">
              <a:buFont typeface="Arial" panose="020B0604020202020204" pitchFamily="34" charset="0"/>
              <a:buChar char="•"/>
            </a:pPr>
            <a:r>
              <a:rPr lang="es-419">
                <a:solidFill>
                  <a:srgbClr val="000000"/>
                </a:solidFill>
              </a:rPr>
              <a:t>Componentes físicos</a:t>
            </a:r>
          </a:p>
          <a:p>
            <a:pPr marL="415985" lvl="1" indent="-342900" rtl="0">
              <a:buFont typeface="Arial" panose="020B0604020202020204" pitchFamily="34" charset="0"/>
              <a:buChar char="•"/>
            </a:pPr>
            <a:r>
              <a:rPr lang="es-419">
                <a:solidFill>
                  <a:srgbClr val="000000"/>
                </a:solidFill>
              </a:rPr>
              <a:t>Codificación</a:t>
            </a:r>
          </a:p>
          <a:p>
            <a:pPr marL="415985" lvl="1" indent="-342900" rtl="0">
              <a:buFont typeface="Arial" panose="020B0604020202020204" pitchFamily="34" charset="0"/>
              <a:buChar char="•"/>
            </a:pPr>
            <a:r>
              <a:rPr lang="es-419">
                <a:solidFill>
                  <a:srgbClr val="000000"/>
                </a:solidFill>
              </a:rPr>
              <a:t>Señalización</a:t>
            </a:r>
          </a:p>
          <a:p>
            <a:pPr marL="415985" lvl="1" indent="-342900">
              <a:buFont typeface="Arial" panose="020B0604020202020204" pitchFamily="34" charset="0"/>
              <a:buChar char="•"/>
            </a:pPr>
            <a:endParaRPr lang="en-US" dirty="0">
              <a:solidFill>
                <a:srgbClr val="000000"/>
              </a:solidFill>
            </a:endParaRPr>
          </a:p>
          <a:p>
            <a:pPr marL="0" indent="0" algn="l" rtl="0"/>
            <a:r>
              <a:rPr lang="es-419">
                <a:solidFill>
                  <a:srgbClr val="000000"/>
                </a:solidFill>
              </a:rPr>
              <a:t>Los componentes físicos son los dispositivos de hardware, medios y otros conectores que transmiten las señales que representan los bits.</a:t>
            </a:r>
          </a:p>
          <a:p>
            <a:pPr marL="415985" lvl="1" indent="-342900" rtl="0">
              <a:buFont typeface="Arial" panose="020B0604020202020204" pitchFamily="34" charset="0"/>
              <a:buChar char="•"/>
            </a:pPr>
            <a:r>
              <a:rPr lang="es-419">
                <a:solidFill>
                  <a:srgbClr val="000000"/>
                </a:solidFill>
              </a:rPr>
              <a:t>Los componentes de hardware como NIC, interfaces y conectores, materiales de cable y diseños de cable están especificados en estándares asociados con la capa física.</a:t>
            </a:r>
          </a:p>
        </p:txBody>
      </p:sp>
    </p:spTree>
    <p:extLst>
      <p:ext uri="{BB962C8B-B14F-4D97-AF65-F5344CB8AC3E}">
        <p14:creationId xmlns:p14="http://schemas.microsoft.com/office/powerpoint/2010/main" val="2523690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br>
              <a:rPr lang="en-US" dirty="0"/>
            </a:br>
            <a:r>
              <a:rPr lang="es-419" sz="2400"/>
              <a:t>Codificación</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3656013" cy="2554545"/>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latin typeface="+mn-lt"/>
              </a:rPr>
              <a:t>La codificación convierte la secuencia de bits en un formato reconocible por el siguiente dispositivo en la ruta de red.</a:t>
            </a:r>
          </a:p>
          <a:p>
            <a:pPr marL="285750" indent="-285750" rtl="0">
              <a:buFont typeface="Arial" panose="020B0604020202020204" pitchFamily="34" charset="0"/>
              <a:buChar char="•"/>
            </a:pPr>
            <a:r>
              <a:rPr lang="es-419" sz="1600">
                <a:solidFill>
                  <a:srgbClr val="000000"/>
                </a:solidFill>
                <a:latin typeface="+mn-lt"/>
              </a:rPr>
              <a:t>Esta 'codificación' proporciona patrones predecibles que pueden ser reconocidos por el siguiente dispositivo.</a:t>
            </a:r>
          </a:p>
          <a:p>
            <a:pPr marL="285750" indent="-285750" rtl="0">
              <a:buFont typeface="Arial" panose="020B0604020202020204" pitchFamily="34" charset="0"/>
              <a:buChar char="•"/>
            </a:pPr>
            <a:r>
              <a:rPr lang="es-419" sz="1600">
                <a:solidFill>
                  <a:srgbClr val="000000"/>
                </a:solidFill>
                <a:latin typeface="+mn-lt"/>
              </a:rPr>
              <a:t>Ejemplos de métodos de codificación incluyen Manchester (que se muestra en la figura), 4B/5B y 8B/10B.</a:t>
            </a:r>
          </a:p>
        </p:txBody>
      </p:sp>
      <p:pic>
        <p:nvPicPr>
          <p:cNvPr id="7" name="Content Placeholder 6">
            <a:extLst>
              <a:ext uri="{FF2B5EF4-FFF2-40B4-BE49-F238E27FC236}">
                <a16:creationId xmlns:a16="http://schemas.microsoft.com/office/drawing/2014/main" id="{15258416-999A-294E-8E65-12B100E49082}"/>
              </a:ext>
            </a:extLst>
          </p:cNvPr>
          <p:cNvPicPr>
            <a:picLocks noGrp="1" noChangeAspect="1"/>
          </p:cNvPicPr>
          <p:nvPr>
            <p:ph idx="1"/>
          </p:nvPr>
        </p:nvPicPr>
        <p:blipFill>
          <a:blip r:embed="rId3"/>
          <a:stretch>
            <a:fillRect/>
          </a:stretch>
        </p:blipFill>
        <p:spPr>
          <a:xfrm>
            <a:off x="4042875" y="970634"/>
            <a:ext cx="4660900" cy="3441700"/>
          </a:xfrm>
        </p:spPr>
      </p:pic>
    </p:spTree>
    <p:extLst>
      <p:ext uri="{BB962C8B-B14F-4D97-AF65-F5344CB8AC3E}">
        <p14:creationId xmlns:p14="http://schemas.microsoft.com/office/powerpoint/2010/main" val="173470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pPr rtl="0"/>
            <a:r>
              <a:rPr lang="es-419"/>
              <a:t>Materiales del instructor – Módulo 4: Guía de planificación.</a:t>
            </a:r>
          </a:p>
        </p:txBody>
      </p:sp>
      <p:sp>
        <p:nvSpPr>
          <p:cNvPr id="4099" name="Rectangle 34"/>
          <p:cNvSpPr>
            <a:spLocks noGrp="1" noChangeArrowheads="1"/>
          </p:cNvSpPr>
          <p:nvPr>
            <p:ph idx="1"/>
          </p:nvPr>
        </p:nvSpPr>
        <p:spPr>
          <a:xfrm>
            <a:off x="145357" y="808179"/>
            <a:ext cx="8433035" cy="3773247"/>
          </a:xfrm>
        </p:spPr>
        <p:txBody>
          <a:bodyPr/>
          <a:lstStyle/>
          <a:p>
            <a:pPr marL="0" indent="0" rtl="0">
              <a:buNone/>
            </a:pPr>
            <a:r>
              <a:rPr lang="es-419"/>
              <a:t>Esta presentación en PowerPoint se divide en dos partes:</a:t>
            </a:r>
          </a:p>
          <a:p>
            <a:pPr rtl="0">
              <a:buFont typeface="Arial" panose="020B0604020202020204" pitchFamily="34" charset="0"/>
              <a:buChar char="•"/>
            </a:pPr>
            <a:r>
              <a:rPr lang="es-419"/>
              <a:t>Guía de planificación para el instructor</a:t>
            </a:r>
          </a:p>
          <a:p>
            <a:pPr lvl="1" rtl="0">
              <a:buFont typeface="Arial" panose="020B0604020202020204" pitchFamily="34" charset="0"/>
              <a:buChar char="•"/>
            </a:pPr>
            <a:r>
              <a:rPr lang="es-419"/>
              <a:t>Información para ayudarlo a familiarizarse con el módulo.</a:t>
            </a:r>
          </a:p>
          <a:p>
            <a:pPr lvl="1" rtl="0">
              <a:buFont typeface="Arial" panose="020B0604020202020204" pitchFamily="34" charset="0"/>
              <a:buChar char="•"/>
            </a:pPr>
            <a:r>
              <a:rPr lang="es-419"/>
              <a:t>Ayuda didáctica</a:t>
            </a:r>
          </a:p>
          <a:p>
            <a:pPr rtl="0">
              <a:buFont typeface="Arial" panose="020B0604020202020204" pitchFamily="34" charset="0"/>
              <a:buChar char="•"/>
            </a:pPr>
            <a:r>
              <a:rPr lang="es-419"/>
              <a:t>Presentación de la clase del instructor</a:t>
            </a:r>
          </a:p>
          <a:p>
            <a:pPr lvl="1" rtl="0"/>
            <a:r>
              <a:rPr lang="es-419"/>
              <a:t>Diapositivas opcionales que puede utilizar en el aula</a:t>
            </a:r>
          </a:p>
          <a:p>
            <a:pPr lvl="1" rtl="0"/>
            <a:r>
              <a:rPr lang="es-419"/>
              <a:t>Comienza en la diapositiva n.º 11</a:t>
            </a:r>
          </a:p>
          <a:p>
            <a:pPr marL="142875" lvl="1" indent="0" algn="ctr" rtl="0">
              <a:buNone/>
            </a:pPr>
            <a:r>
              <a:rPr lang="es-419" sz="1600" b="1"/>
              <a:t>Nota</a:t>
            </a:r>
            <a:r>
              <a:rPr lang="es-419" sz="1600"/>
              <a:t>: Elimine la Guía de Planificación de esta presentación antes de compartirla con otras personas.</a:t>
            </a:r>
          </a:p>
          <a:p>
            <a:pPr marL="0" indent="0" rtl="0">
              <a:buNone/>
            </a:pPr>
            <a:r>
              <a:rPr lang="es-419" sz="1600" b="1">
                <a:solidFill>
                  <a:schemeClr val="accent4"/>
                </a:solidFill>
              </a:rPr>
              <a:t>Para obtener ayuda adicional y recursos, diríjase a la página principal del Instructor y a los Recursos del curso. También puede visitar el sitio de desarrollo profesional en netacad.com, la página oficial de Facebook de Cisco Networking Academy o el grupo de Facebook exclusivo para instructores.</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4572000" cy="731837"/>
          </a:xfrm>
        </p:spPr>
        <p:txBody>
          <a:bodyPr/>
          <a:lstStyle/>
          <a:p>
            <a:pPr rtl="0"/>
            <a:r>
              <a:rPr lang="es-419" sz="1600"/>
              <a:t>Características de la capa física</a:t>
            </a:r>
            <a:br>
              <a:rPr lang="en-US" dirty="0"/>
            </a:br>
            <a:r>
              <a:rPr lang="es-419" sz="2400"/>
              <a:t>Señalización</a:t>
            </a:r>
          </a:p>
        </p:txBody>
      </p:sp>
      <p:sp>
        <p:nvSpPr>
          <p:cNvPr id="8" name="TextBox 7">
            <a:extLst>
              <a:ext uri="{FF2B5EF4-FFF2-40B4-BE49-F238E27FC236}">
                <a16:creationId xmlns:a16="http://schemas.microsoft.com/office/drawing/2014/main" id="{867B373F-3A37-F348-AE55-90901B27B883}"/>
              </a:ext>
            </a:extLst>
          </p:cNvPr>
          <p:cNvSpPr txBox="1"/>
          <p:nvPr/>
        </p:nvSpPr>
        <p:spPr>
          <a:xfrm>
            <a:off x="386862" y="1066800"/>
            <a:ext cx="4056184" cy="1323439"/>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latin typeface="+mn-lt"/>
              </a:rPr>
              <a:t>El método de señalización es cómo se representan los valores de bits, «1» y «0» en el medio físico.</a:t>
            </a:r>
          </a:p>
          <a:p>
            <a:pPr marL="285750" indent="-285750" rtl="0">
              <a:buFont typeface="Arial" panose="020B0604020202020204" pitchFamily="34" charset="0"/>
              <a:buChar char="•"/>
            </a:pPr>
            <a:r>
              <a:rPr lang="es-419" sz="1600">
                <a:solidFill>
                  <a:srgbClr val="000000"/>
                </a:solidFill>
                <a:latin typeface="+mn-lt"/>
              </a:rPr>
              <a:t>El método de señalización variará en función del tipo de medio que se utilice.</a:t>
            </a:r>
          </a:p>
        </p:txBody>
      </p:sp>
      <p:pic>
        <p:nvPicPr>
          <p:cNvPr id="6" name="Content Placeholder 5">
            <a:extLst>
              <a:ext uri="{FF2B5EF4-FFF2-40B4-BE49-F238E27FC236}">
                <a16:creationId xmlns:a16="http://schemas.microsoft.com/office/drawing/2014/main" id="{A269CFD5-4CF5-6F41-84C4-121383F6B569}"/>
              </a:ext>
            </a:extLst>
          </p:cNvPr>
          <p:cNvPicPr>
            <a:picLocks noGrp="1" noChangeAspect="1"/>
          </p:cNvPicPr>
          <p:nvPr>
            <p:ph idx="1"/>
          </p:nvPr>
        </p:nvPicPr>
        <p:blipFill>
          <a:blip r:embed="rId3"/>
          <a:stretch>
            <a:fillRect/>
          </a:stretch>
        </p:blipFill>
        <p:spPr>
          <a:xfrm>
            <a:off x="678748" y="2847476"/>
            <a:ext cx="3072240" cy="1083409"/>
          </a:xfrm>
        </p:spPr>
      </p:pic>
      <p:sp>
        <p:nvSpPr>
          <p:cNvPr id="13" name="TextBox 12">
            <a:extLst>
              <a:ext uri="{FF2B5EF4-FFF2-40B4-BE49-F238E27FC236}">
                <a16:creationId xmlns:a16="http://schemas.microsoft.com/office/drawing/2014/main" id="{B661482A-007E-BE46-BEAF-3DA2CB5B442B}"/>
              </a:ext>
            </a:extLst>
          </p:cNvPr>
          <p:cNvSpPr txBox="1"/>
          <p:nvPr/>
        </p:nvSpPr>
        <p:spPr>
          <a:xfrm>
            <a:off x="856964" y="3930885"/>
            <a:ext cx="2715808" cy="276999"/>
          </a:xfrm>
          <a:prstGeom prst="rect">
            <a:avLst/>
          </a:prstGeom>
          <a:noFill/>
        </p:spPr>
        <p:txBody>
          <a:bodyPr wrap="none" rtlCol="0">
            <a:spAutoFit/>
          </a:bodyPr>
          <a:lstStyle/>
          <a:p>
            <a:pPr rtl="0"/>
            <a:r>
              <a:rPr lang="es-419" sz="1200"/>
              <a:t>Señales eléctricas sobre cable de cobre</a:t>
            </a:r>
          </a:p>
        </p:txBody>
      </p:sp>
      <p:pic>
        <p:nvPicPr>
          <p:cNvPr id="10" name="Picture 9">
            <a:extLst>
              <a:ext uri="{FF2B5EF4-FFF2-40B4-BE49-F238E27FC236}">
                <a16:creationId xmlns:a16="http://schemas.microsoft.com/office/drawing/2014/main" id="{7417B433-B0D6-D348-A6BA-E2DE3E28C539}"/>
              </a:ext>
            </a:extLst>
          </p:cNvPr>
          <p:cNvPicPr>
            <a:picLocks noChangeAspect="1"/>
          </p:cNvPicPr>
          <p:nvPr/>
        </p:nvPicPr>
        <p:blipFill>
          <a:blip r:embed="rId4"/>
          <a:stretch>
            <a:fillRect/>
          </a:stretch>
        </p:blipFill>
        <p:spPr>
          <a:xfrm>
            <a:off x="4891700" y="131163"/>
            <a:ext cx="3575378" cy="975103"/>
          </a:xfrm>
          <a:prstGeom prst="rect">
            <a:avLst/>
          </a:prstGeom>
        </p:spPr>
      </p:pic>
      <p:sp>
        <p:nvSpPr>
          <p:cNvPr id="14" name="TextBox 13">
            <a:extLst>
              <a:ext uri="{FF2B5EF4-FFF2-40B4-BE49-F238E27FC236}">
                <a16:creationId xmlns:a16="http://schemas.microsoft.com/office/drawing/2014/main" id="{77BAD6EB-A82B-CC4A-B7B5-C06FE8DEA4F2}"/>
              </a:ext>
            </a:extLst>
          </p:cNvPr>
          <p:cNvSpPr txBox="1"/>
          <p:nvPr/>
        </p:nvSpPr>
        <p:spPr>
          <a:xfrm>
            <a:off x="5358354" y="1186674"/>
            <a:ext cx="2642070" cy="276999"/>
          </a:xfrm>
          <a:prstGeom prst="rect">
            <a:avLst/>
          </a:prstGeom>
          <a:noFill/>
        </p:spPr>
        <p:txBody>
          <a:bodyPr wrap="none" rtlCol="0">
            <a:spAutoFit/>
          </a:bodyPr>
          <a:lstStyle/>
          <a:p>
            <a:pPr rtl="0"/>
            <a:r>
              <a:rPr lang="es-419" sz="1200"/>
              <a:t>Pulsos de luz sobre cable de fibra óptica</a:t>
            </a:r>
          </a:p>
        </p:txBody>
      </p:sp>
      <p:pic>
        <p:nvPicPr>
          <p:cNvPr id="12" name="Picture 11">
            <a:extLst>
              <a:ext uri="{FF2B5EF4-FFF2-40B4-BE49-F238E27FC236}">
                <a16:creationId xmlns:a16="http://schemas.microsoft.com/office/drawing/2014/main" id="{D4B1E1AC-C55C-7B4C-80AC-FDBBEFFFCFA3}"/>
              </a:ext>
            </a:extLst>
          </p:cNvPr>
          <p:cNvPicPr>
            <a:picLocks noChangeAspect="1"/>
          </p:cNvPicPr>
          <p:nvPr/>
        </p:nvPicPr>
        <p:blipFill>
          <a:blip r:embed="rId5"/>
          <a:stretch>
            <a:fillRect/>
          </a:stretch>
        </p:blipFill>
        <p:spPr>
          <a:xfrm>
            <a:off x="5007344" y="1743204"/>
            <a:ext cx="3612070" cy="2719199"/>
          </a:xfrm>
          <a:prstGeom prst="rect">
            <a:avLst/>
          </a:prstGeom>
        </p:spPr>
      </p:pic>
      <p:sp>
        <p:nvSpPr>
          <p:cNvPr id="15" name="TextBox 14">
            <a:extLst>
              <a:ext uri="{FF2B5EF4-FFF2-40B4-BE49-F238E27FC236}">
                <a16:creationId xmlns:a16="http://schemas.microsoft.com/office/drawing/2014/main" id="{649305C5-A24C-804E-9F7C-9668430FDC07}"/>
              </a:ext>
            </a:extLst>
          </p:cNvPr>
          <p:cNvSpPr txBox="1"/>
          <p:nvPr/>
        </p:nvSpPr>
        <p:spPr>
          <a:xfrm>
            <a:off x="5578105" y="4380398"/>
            <a:ext cx="2470548" cy="276999"/>
          </a:xfrm>
          <a:prstGeom prst="rect">
            <a:avLst/>
          </a:prstGeom>
          <a:noFill/>
        </p:spPr>
        <p:txBody>
          <a:bodyPr wrap="none" rtlCol="0">
            <a:spAutoFit/>
          </a:bodyPr>
          <a:lstStyle/>
          <a:p>
            <a:pPr rtl="0"/>
            <a:r>
              <a:rPr lang="es-419" sz="1200"/>
              <a:t>Señales de microondas sobre inalámbrico</a:t>
            </a:r>
          </a:p>
        </p:txBody>
      </p:sp>
    </p:spTree>
    <p:extLst>
      <p:ext uri="{BB962C8B-B14F-4D97-AF65-F5344CB8AC3E}">
        <p14:creationId xmlns:p14="http://schemas.microsoft.com/office/powerpoint/2010/main" val="4109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br>
              <a:rPr lang="en-US" dirty="0"/>
            </a:br>
            <a:r>
              <a:rPr lang="es-419" sz="2400"/>
              <a:t>Ancho de banda</a:t>
            </a:r>
          </a:p>
        </p:txBody>
      </p:sp>
      <p:sp>
        <p:nvSpPr>
          <p:cNvPr id="5" name="TextBox 4">
            <a:extLst>
              <a:ext uri="{FF2B5EF4-FFF2-40B4-BE49-F238E27FC236}">
                <a16:creationId xmlns:a16="http://schemas.microsoft.com/office/drawing/2014/main" id="{4857A863-7491-0041-AF26-F779D70A7E36}"/>
              </a:ext>
            </a:extLst>
          </p:cNvPr>
          <p:cNvSpPr txBox="1"/>
          <p:nvPr/>
        </p:nvSpPr>
        <p:spPr>
          <a:xfrm>
            <a:off x="474662" y="890954"/>
            <a:ext cx="8094907" cy="1323439"/>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rPr>
              <a:t>El ancho de banda es la capacidad a la que un medio puede transportar datos.</a:t>
            </a:r>
          </a:p>
          <a:p>
            <a:pPr marL="285750" indent="-285750" rtl="0">
              <a:buFont typeface="Arial" panose="020B0604020202020204" pitchFamily="34" charset="0"/>
              <a:buChar char="•"/>
            </a:pPr>
            <a:r>
              <a:rPr lang="es-419" sz="1600">
                <a:solidFill>
                  <a:srgbClr val="000000"/>
                </a:solidFill>
              </a:rPr>
              <a:t>El ancho de banda digital mide la cantidad de datos que pueden fluir de un lugar a otro en un período de tiempo determinado; cuántos bits se pueden transmitir en un segundo.</a:t>
            </a:r>
          </a:p>
          <a:p>
            <a:pPr marL="285750" indent="-285750" rtl="0">
              <a:buFont typeface="Arial" panose="020B0604020202020204" pitchFamily="34" charset="0"/>
              <a:buChar char="•"/>
            </a:pPr>
            <a:r>
              <a:rPr lang="es-419" sz="1600">
                <a:solidFill>
                  <a:srgbClr val="000000"/>
                </a:solidFill>
              </a:rPr>
              <a:t>Las propiedades de los medios físicos, las tecnologías actuales y las leyes de la física juegan un papel en la determinación del ancho de banda disponible.</a:t>
            </a:r>
          </a:p>
        </p:txBody>
      </p:sp>
      <p:graphicFrame>
        <p:nvGraphicFramePr>
          <p:cNvPr id="7" name="Content Placeholder 6">
            <a:extLst>
              <a:ext uri="{FF2B5EF4-FFF2-40B4-BE49-F238E27FC236}">
                <a16:creationId xmlns:a16="http://schemas.microsoft.com/office/drawing/2014/main" id="{73BB6E86-62EB-2348-9F73-08093BACDAF3}"/>
              </a:ext>
            </a:extLst>
          </p:cNvPr>
          <p:cNvGraphicFramePr>
            <a:graphicFrameLocks noGrp="1"/>
          </p:cNvGraphicFramePr>
          <p:nvPr>
            <p:ph idx="1"/>
            <p:extLst>
              <p:ext uri="{D42A27DB-BD31-4B8C-83A1-F6EECF244321}">
                <p14:modId xmlns:p14="http://schemas.microsoft.com/office/powerpoint/2010/main" val="498589601"/>
              </p:ext>
            </p:extLst>
          </p:nvPr>
        </p:nvGraphicFramePr>
        <p:xfrm>
          <a:off x="474662" y="2373510"/>
          <a:ext cx="8280399" cy="2225040"/>
        </p:xfrm>
        <a:graphic>
          <a:graphicData uri="http://schemas.openxmlformats.org/drawingml/2006/table">
            <a:tbl>
              <a:tblPr firstRow="1" bandRow="1">
                <a:tableStyleId>{5C22544A-7EE6-4342-B048-85BDC9FD1C3A}</a:tableStyleId>
              </a:tblPr>
              <a:tblGrid>
                <a:gridCol w="2116138">
                  <a:extLst>
                    <a:ext uri="{9D8B030D-6E8A-4147-A177-3AD203B41FA5}">
                      <a16:colId xmlns:a16="http://schemas.microsoft.com/office/drawing/2014/main" val="3729139006"/>
                    </a:ext>
                  </a:extLst>
                </a:gridCol>
                <a:gridCol w="1312985">
                  <a:extLst>
                    <a:ext uri="{9D8B030D-6E8A-4147-A177-3AD203B41FA5}">
                      <a16:colId xmlns:a16="http://schemas.microsoft.com/office/drawing/2014/main" val="2623022619"/>
                    </a:ext>
                  </a:extLst>
                </a:gridCol>
                <a:gridCol w="4851276">
                  <a:extLst>
                    <a:ext uri="{9D8B030D-6E8A-4147-A177-3AD203B41FA5}">
                      <a16:colId xmlns:a16="http://schemas.microsoft.com/office/drawing/2014/main" val="1988913492"/>
                    </a:ext>
                  </a:extLst>
                </a:gridCol>
              </a:tblGrid>
              <a:tr h="370840">
                <a:tc>
                  <a:txBody>
                    <a:bodyPr/>
                    <a:lstStyle/>
                    <a:p>
                      <a:pPr rtl="0"/>
                      <a:r>
                        <a:rPr lang="es-419"/>
                        <a:t>Unidad de ancho de banda</a:t>
                      </a:r>
                    </a:p>
                  </a:txBody>
                  <a:tcPr/>
                </a:tc>
                <a:tc>
                  <a:txBody>
                    <a:bodyPr/>
                    <a:lstStyle/>
                    <a:p>
                      <a:pPr rtl="0"/>
                      <a:r>
                        <a:rPr lang="es-419"/>
                        <a:t>Abreviatura</a:t>
                      </a:r>
                    </a:p>
                  </a:txBody>
                  <a:tcPr/>
                </a:tc>
                <a:tc>
                  <a:txBody>
                    <a:bodyPr/>
                    <a:lstStyle/>
                    <a:p>
                      <a:pPr rtl="0"/>
                      <a:r>
                        <a:rPr lang="es-419"/>
                        <a:t>Equivalencia</a:t>
                      </a:r>
                    </a:p>
                  </a:txBody>
                  <a:tcPr/>
                </a:tc>
                <a:extLst>
                  <a:ext uri="{0D108BD9-81ED-4DB2-BD59-A6C34878D82A}">
                    <a16:rowId xmlns:a16="http://schemas.microsoft.com/office/drawing/2014/main" val="2583676789"/>
                  </a:ext>
                </a:extLst>
              </a:tr>
              <a:tr h="370840">
                <a:tc>
                  <a:txBody>
                    <a:bodyPr/>
                    <a:lstStyle/>
                    <a:p>
                      <a:pPr rtl="0"/>
                      <a:r>
                        <a:rPr lang="es-419">
                          <a:solidFill>
                            <a:srgbClr val="000000"/>
                          </a:solidFill>
                        </a:rPr>
                        <a:t>Bits por segundo</a:t>
                      </a:r>
                    </a:p>
                  </a:txBody>
                  <a:tcPr/>
                </a:tc>
                <a:tc>
                  <a:txBody>
                    <a:bodyPr/>
                    <a:lstStyle/>
                    <a:p>
                      <a:pPr rtl="0"/>
                      <a:r>
                        <a:rPr lang="es-419">
                          <a:solidFill>
                            <a:srgbClr val="000000"/>
                          </a:solidFill>
                        </a:rPr>
                        <a:t>bps</a:t>
                      </a:r>
                    </a:p>
                  </a:txBody>
                  <a:tcPr/>
                </a:tc>
                <a:tc>
                  <a:txBody>
                    <a:bodyPr/>
                    <a:lstStyle/>
                    <a:p>
                      <a:pPr rtl="0"/>
                      <a:r>
                        <a:rPr lang="es-419">
                          <a:solidFill>
                            <a:srgbClr val="000000"/>
                          </a:solidFill>
                        </a:rPr>
                        <a:t>1 bps = unidad fundamental de ancho de banda</a:t>
                      </a:r>
                    </a:p>
                  </a:txBody>
                  <a:tcPr/>
                </a:tc>
                <a:extLst>
                  <a:ext uri="{0D108BD9-81ED-4DB2-BD59-A6C34878D82A}">
                    <a16:rowId xmlns:a16="http://schemas.microsoft.com/office/drawing/2014/main" val="3849654457"/>
                  </a:ext>
                </a:extLst>
              </a:tr>
              <a:tr h="370840">
                <a:tc>
                  <a:txBody>
                    <a:bodyPr/>
                    <a:lstStyle/>
                    <a:p>
                      <a:pPr rtl="0"/>
                      <a:r>
                        <a:rPr lang="es-419">
                          <a:solidFill>
                            <a:srgbClr val="000000"/>
                          </a:solidFill>
                        </a:rPr>
                        <a:t>Kilobits por segundo</a:t>
                      </a:r>
                    </a:p>
                  </a:txBody>
                  <a:tcPr/>
                </a:tc>
                <a:tc>
                  <a:txBody>
                    <a:bodyPr/>
                    <a:lstStyle/>
                    <a:p>
                      <a:pPr rtl="0"/>
                      <a:r>
                        <a:rPr lang="es-419">
                          <a:solidFill>
                            <a:srgbClr val="000000"/>
                          </a:solidFill>
                        </a:rPr>
                        <a:t>Kbps</a:t>
                      </a:r>
                    </a:p>
                  </a:txBody>
                  <a:tcPr/>
                </a:tc>
                <a:tc>
                  <a:txBody>
                    <a:bodyPr/>
                    <a:lstStyle/>
                    <a:p>
                      <a:pPr rtl="0"/>
                      <a:r>
                        <a:rPr lang="es-419">
                          <a:solidFill>
                            <a:srgbClr val="000000"/>
                          </a:solidFill>
                        </a:rPr>
                        <a:t>1 Kbps = 1,000 bps = 10</a:t>
                      </a:r>
                      <a:r>
                        <a:rPr lang="es-419" baseline="30000">
                          <a:solidFill>
                            <a:srgbClr val="000000"/>
                          </a:solidFill>
                        </a:rPr>
                        <a:t>3</a:t>
                      </a:r>
                      <a:r>
                        <a:rPr lang="es-419">
                          <a:solidFill>
                            <a:srgbClr val="000000"/>
                          </a:solidFill>
                        </a:rPr>
                        <a:t> bps</a:t>
                      </a:r>
                    </a:p>
                  </a:txBody>
                  <a:tcPr/>
                </a:tc>
                <a:extLst>
                  <a:ext uri="{0D108BD9-81ED-4DB2-BD59-A6C34878D82A}">
                    <a16:rowId xmlns:a16="http://schemas.microsoft.com/office/drawing/2014/main" val="235735172"/>
                  </a:ext>
                </a:extLst>
              </a:tr>
              <a:tr h="370840">
                <a:tc>
                  <a:txBody>
                    <a:bodyPr/>
                    <a:lstStyle/>
                    <a:p>
                      <a:pPr rtl="0"/>
                      <a:r>
                        <a:rPr lang="es-419">
                          <a:solidFill>
                            <a:srgbClr val="000000"/>
                          </a:solidFill>
                        </a:rPr>
                        <a:t>Megabits por segundo</a:t>
                      </a:r>
                    </a:p>
                  </a:txBody>
                  <a:tcPr/>
                </a:tc>
                <a:tc>
                  <a:txBody>
                    <a:bodyPr/>
                    <a:lstStyle/>
                    <a:p>
                      <a:pPr rtl="0"/>
                      <a:r>
                        <a:rPr lang="es-419">
                          <a:solidFill>
                            <a:srgbClr val="000000"/>
                          </a:solidFill>
                        </a:rPr>
                        <a:t>Mbps</a:t>
                      </a:r>
                    </a:p>
                  </a:txBody>
                  <a:tcPr/>
                </a:tc>
                <a:tc>
                  <a:txBody>
                    <a:bodyPr/>
                    <a:lstStyle/>
                    <a:p>
                      <a:pPr rtl="0"/>
                      <a:r>
                        <a:rPr lang="es-419">
                          <a:solidFill>
                            <a:srgbClr val="000000"/>
                          </a:solidFill>
                        </a:rPr>
                        <a:t>1 Mbps = 1,000,000 bps = 10</a:t>
                      </a:r>
                      <a:r>
                        <a:rPr lang="es-419" baseline="30000">
                          <a:solidFill>
                            <a:srgbClr val="000000"/>
                          </a:solidFill>
                        </a:rPr>
                        <a:t>6</a:t>
                      </a:r>
                      <a:r>
                        <a:rPr lang="es-419">
                          <a:solidFill>
                            <a:srgbClr val="000000"/>
                          </a:solidFill>
                        </a:rPr>
                        <a:t> bps</a:t>
                      </a:r>
                    </a:p>
                  </a:txBody>
                  <a:tcPr/>
                </a:tc>
                <a:extLst>
                  <a:ext uri="{0D108BD9-81ED-4DB2-BD59-A6C34878D82A}">
                    <a16:rowId xmlns:a16="http://schemas.microsoft.com/office/drawing/2014/main" val="354468046"/>
                  </a:ext>
                </a:extLst>
              </a:tr>
              <a:tr h="370840">
                <a:tc>
                  <a:txBody>
                    <a:bodyPr/>
                    <a:lstStyle/>
                    <a:p>
                      <a:pPr rtl="0"/>
                      <a:r>
                        <a:rPr lang="es-419">
                          <a:solidFill>
                            <a:srgbClr val="000000"/>
                          </a:solidFill>
                        </a:rPr>
                        <a:t>Gigabits por segundo</a:t>
                      </a:r>
                    </a:p>
                  </a:txBody>
                  <a:tcPr/>
                </a:tc>
                <a:tc>
                  <a:txBody>
                    <a:bodyPr/>
                    <a:lstStyle/>
                    <a:p>
                      <a:pPr rtl="0"/>
                      <a:r>
                        <a:rPr lang="es-419">
                          <a:solidFill>
                            <a:srgbClr val="000000"/>
                          </a:solidFill>
                        </a:rPr>
                        <a:t>Gbps</a:t>
                      </a:r>
                    </a:p>
                  </a:txBody>
                  <a:tcPr/>
                </a:tc>
                <a:tc>
                  <a:txBody>
                    <a:bodyPr/>
                    <a:lstStyle/>
                    <a:p>
                      <a:pPr rtl="0"/>
                      <a:r>
                        <a:rPr lang="es-419">
                          <a:solidFill>
                            <a:srgbClr val="000000"/>
                          </a:solidFill>
                        </a:rPr>
                        <a:t>1 Gbps – 1,000,000,000 bps = 10</a:t>
                      </a:r>
                      <a:r>
                        <a:rPr lang="es-419" baseline="30000">
                          <a:solidFill>
                            <a:srgbClr val="000000"/>
                          </a:solidFill>
                        </a:rPr>
                        <a:t>9</a:t>
                      </a:r>
                      <a:r>
                        <a:rPr lang="es-419">
                          <a:solidFill>
                            <a:srgbClr val="000000"/>
                          </a:solidFill>
                        </a:rPr>
                        <a:t> bps</a:t>
                      </a:r>
                    </a:p>
                  </a:txBody>
                  <a:tcPr/>
                </a:tc>
                <a:extLst>
                  <a:ext uri="{0D108BD9-81ED-4DB2-BD59-A6C34878D82A}">
                    <a16:rowId xmlns:a16="http://schemas.microsoft.com/office/drawing/2014/main" val="1458107787"/>
                  </a:ext>
                </a:extLst>
              </a:tr>
              <a:tr h="370840">
                <a:tc>
                  <a:txBody>
                    <a:bodyPr/>
                    <a:lstStyle/>
                    <a:p>
                      <a:pPr rtl="0"/>
                      <a:r>
                        <a:rPr lang="es-419">
                          <a:solidFill>
                            <a:srgbClr val="000000"/>
                          </a:solidFill>
                        </a:rPr>
                        <a:t>Terabits por segundo</a:t>
                      </a:r>
                    </a:p>
                  </a:txBody>
                  <a:tcPr/>
                </a:tc>
                <a:tc>
                  <a:txBody>
                    <a:bodyPr/>
                    <a:lstStyle/>
                    <a:p>
                      <a:pPr rtl="0"/>
                      <a:r>
                        <a:rPr lang="es-419">
                          <a:solidFill>
                            <a:srgbClr val="000000"/>
                          </a:solidFill>
                        </a:rPr>
                        <a:t>Tbps</a:t>
                      </a:r>
                    </a:p>
                  </a:txBody>
                  <a:tcPr/>
                </a:tc>
                <a:tc>
                  <a:txBody>
                    <a:bodyPr/>
                    <a:lstStyle/>
                    <a:p>
                      <a:pPr rtl="0"/>
                      <a:r>
                        <a:rPr lang="es-419">
                          <a:solidFill>
                            <a:srgbClr val="000000"/>
                          </a:solidFill>
                        </a:rPr>
                        <a:t>1 Tbps = 1,000,000,000,000 bps = 10</a:t>
                      </a:r>
                      <a:r>
                        <a:rPr lang="es-419" baseline="30000">
                          <a:solidFill>
                            <a:srgbClr val="000000"/>
                          </a:solidFill>
                        </a:rPr>
                        <a:t>12</a:t>
                      </a:r>
                      <a:r>
                        <a:rPr lang="es-419">
                          <a:solidFill>
                            <a:srgbClr val="000000"/>
                          </a:solidFill>
                        </a:rPr>
                        <a:t> bps</a:t>
                      </a:r>
                    </a:p>
                  </a:txBody>
                  <a:tcPr/>
                </a:tc>
                <a:extLst>
                  <a:ext uri="{0D108BD9-81ED-4DB2-BD59-A6C34878D82A}">
                    <a16:rowId xmlns:a16="http://schemas.microsoft.com/office/drawing/2014/main" val="2495454272"/>
                  </a:ext>
                </a:extLst>
              </a:tr>
            </a:tbl>
          </a:graphicData>
        </a:graphic>
      </p:graphicFrame>
    </p:spTree>
    <p:extLst>
      <p:ext uri="{BB962C8B-B14F-4D97-AF65-F5344CB8AC3E}">
        <p14:creationId xmlns:p14="http://schemas.microsoft.com/office/powerpoint/2010/main" val="373752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Características de la capa física</a:t>
            </a:r>
            <a:br>
              <a:rPr lang="en-US" dirty="0"/>
            </a:br>
            <a:r>
              <a:rPr lang="es-419" sz="2400"/>
              <a:t>Terminología de ancho de banda</a:t>
            </a:r>
          </a:p>
        </p:txBody>
      </p:sp>
      <p:sp>
        <p:nvSpPr>
          <p:cNvPr id="4" name="Content Placeholder 3">
            <a:extLst>
              <a:ext uri="{FF2B5EF4-FFF2-40B4-BE49-F238E27FC236}">
                <a16:creationId xmlns:a16="http://schemas.microsoft.com/office/drawing/2014/main" id="{A4EF841D-3C4C-0D41-9A8A-23EC2874E5ED}"/>
              </a:ext>
            </a:extLst>
          </p:cNvPr>
          <p:cNvSpPr>
            <a:spLocks noGrp="1"/>
          </p:cNvSpPr>
          <p:nvPr>
            <p:ph idx="1"/>
          </p:nvPr>
        </p:nvSpPr>
        <p:spPr>
          <a:xfrm>
            <a:off x="474662" y="820615"/>
            <a:ext cx="8280057" cy="3601119"/>
          </a:xfrm>
        </p:spPr>
        <p:txBody>
          <a:bodyPr/>
          <a:lstStyle/>
          <a:p>
            <a:pPr marL="0" indent="0" algn="l" rtl="0"/>
            <a:r>
              <a:rPr lang="es-419">
                <a:solidFill>
                  <a:srgbClr val="000000"/>
                </a:solidFill>
              </a:rPr>
              <a:t>Latencia</a:t>
            </a:r>
          </a:p>
          <a:p>
            <a:pPr marL="415985" lvl="1" indent="-342900" rtl="0">
              <a:buFont typeface="Arial" panose="020B0604020202020204" pitchFamily="34" charset="0"/>
              <a:buChar char="•"/>
            </a:pPr>
            <a:r>
              <a:rPr lang="es-419">
                <a:solidFill>
                  <a:srgbClr val="000000"/>
                </a:solidFill>
              </a:rPr>
              <a:t>Cantidad de tiempo, incluidos los retrasos, para que los datos viajan de un punto a otro</a:t>
            </a:r>
          </a:p>
          <a:p>
            <a:pPr marL="0" indent="0" algn="l" rtl="0"/>
            <a:r>
              <a:rPr lang="es-419">
                <a:solidFill>
                  <a:srgbClr val="000000"/>
                </a:solidFill>
              </a:rPr>
              <a:t>Rendimiento</a:t>
            </a:r>
          </a:p>
          <a:p>
            <a:pPr marL="415985" lvl="1" indent="-342900" rtl="0">
              <a:buFont typeface="Arial" panose="020B0604020202020204" pitchFamily="34" charset="0"/>
              <a:buChar char="•"/>
            </a:pPr>
            <a:r>
              <a:rPr lang="es-419">
                <a:solidFill>
                  <a:srgbClr val="000000"/>
                </a:solidFill>
              </a:rPr>
              <a:t>La medida de la transferencia de bits a través de los medios durante un período de tiempo determinado</a:t>
            </a:r>
          </a:p>
          <a:p>
            <a:pPr marL="0" indent="0" algn="l" rtl="0"/>
            <a:r>
              <a:rPr lang="es-419">
                <a:solidFill>
                  <a:srgbClr val="000000"/>
                </a:solidFill>
              </a:rPr>
              <a:t>Capacidad de transferencia útil</a:t>
            </a:r>
          </a:p>
          <a:p>
            <a:pPr marL="415985" lvl="1" indent="-342900" rtl="0">
              <a:buFont typeface="Arial" panose="020B0604020202020204" pitchFamily="34" charset="0"/>
              <a:buChar char="•"/>
            </a:pPr>
            <a:r>
              <a:rPr lang="es-419">
                <a:solidFill>
                  <a:srgbClr val="000000"/>
                </a:solidFill>
              </a:rPr>
              <a:t>La medida de los datos utilizables transferidos durante un período de tiempo determinado</a:t>
            </a:r>
          </a:p>
          <a:p>
            <a:pPr marL="415985" lvl="1" indent="-342900" rtl="0">
              <a:buFont typeface="Arial" panose="020B0604020202020204" pitchFamily="34" charset="0"/>
              <a:buChar char="•"/>
            </a:pPr>
            <a:r>
              <a:rPr lang="es-419">
                <a:solidFill>
                  <a:srgbClr val="000000"/>
                </a:solidFill>
              </a:rPr>
              <a:t>Goodput = Rendimiento - sobrecarga de tráfico</a:t>
            </a:r>
          </a:p>
        </p:txBody>
      </p:sp>
    </p:spTree>
    <p:extLst>
      <p:ext uri="{BB962C8B-B14F-4D97-AF65-F5344CB8AC3E}">
        <p14:creationId xmlns:p14="http://schemas.microsoft.com/office/powerpoint/2010/main" val="1405309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4.3 Cableado de cobre</a:t>
            </a:r>
          </a:p>
        </p:txBody>
      </p:sp>
    </p:spTree>
    <p:custDataLst>
      <p:tags r:id="rId1"/>
    </p:custDataLst>
    <p:extLst>
      <p:ext uri="{BB962C8B-B14F-4D97-AF65-F5344CB8AC3E}">
        <p14:creationId xmlns:p14="http://schemas.microsoft.com/office/powerpoint/2010/main" val="47339101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br>
              <a:rPr lang="en-US" dirty="0"/>
            </a:br>
            <a:r>
              <a:rPr lang="es-419" sz="2400"/>
              <a:t>Características del cableado de cobre</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8280057" cy="3505566"/>
          </a:xfrm>
        </p:spPr>
        <p:txBody>
          <a:bodyPr/>
          <a:lstStyle/>
          <a:p>
            <a:pPr marL="0" indent="0" algn="l" rtl="0"/>
            <a:r>
              <a:rPr lang="es-419" sz="1600">
                <a:solidFill>
                  <a:srgbClr val="000000"/>
                </a:solidFill>
              </a:rPr>
              <a:t>El cableado de cobre es el tipo más común de cableado utilizado en las redes hoy en día. Es económico, fácil de instalar y tiene baja resistencia al flujo de corriente eléctrica.</a:t>
            </a:r>
          </a:p>
          <a:p>
            <a:pPr marL="0" indent="0" algn="l" rtl="0"/>
            <a:r>
              <a:rPr lang="es-419" sz="1600">
                <a:solidFill>
                  <a:srgbClr val="000000"/>
                </a:solidFill>
              </a:rPr>
              <a:t>Limitaciones:</a:t>
            </a:r>
          </a:p>
          <a:p>
            <a:pPr marL="415985" lvl="1" indent="-342900" rtl="0">
              <a:buFont typeface="Arial" panose="020B0604020202020204" pitchFamily="34" charset="0"/>
              <a:buChar char="•"/>
            </a:pPr>
            <a:r>
              <a:rPr lang="es-419">
                <a:solidFill>
                  <a:srgbClr val="000000"/>
                </a:solidFill>
              </a:rPr>
              <a:t>Atenuación: cuanto más tiempo tengan que viajar las señales eléctricas, más débiles se vuelven. </a:t>
            </a:r>
          </a:p>
          <a:p>
            <a:pPr marL="415985" lvl="1" indent="-342900" rtl="0">
              <a:buFont typeface="Arial" panose="020B0604020202020204" pitchFamily="34" charset="0"/>
              <a:buChar char="•"/>
            </a:pPr>
            <a:r>
              <a:rPr lang="es-419">
                <a:solidFill>
                  <a:srgbClr val="000000"/>
                </a:solidFill>
              </a:rPr>
              <a:t>La señal eléctrica es susceptible a la interferencia de dos fuentes, que pueden distorsionar y dañar las señales de datos (Interferencia Electromagnética (EMI) e Interferencia de Radiofrecuencia (RFI) y Crosstalk).</a:t>
            </a:r>
          </a:p>
          <a:p>
            <a:pPr marL="0" indent="0" algn="l" rtl="0"/>
            <a:r>
              <a:rPr lang="es-419" sz="1600">
                <a:solidFill>
                  <a:srgbClr val="000000"/>
                </a:solidFill>
              </a:rPr>
              <a:t>Mitigación</a:t>
            </a:r>
          </a:p>
          <a:p>
            <a:pPr marL="415985" lvl="1" indent="-342900" rtl="0">
              <a:buFont typeface="Arial" panose="020B0604020202020204" pitchFamily="34" charset="0"/>
              <a:buChar char="•"/>
            </a:pPr>
            <a:r>
              <a:rPr lang="es-419">
                <a:solidFill>
                  <a:srgbClr val="000000"/>
                </a:solidFill>
              </a:rPr>
              <a:t>El estricto cumplimiento de los límites de longitud del cable mitigará la atenuación.</a:t>
            </a:r>
          </a:p>
          <a:p>
            <a:pPr marL="415985" lvl="1" indent="-342900" rtl="0">
              <a:buFont typeface="Arial" panose="020B0604020202020204" pitchFamily="34" charset="0"/>
              <a:buChar char="•"/>
            </a:pPr>
            <a:r>
              <a:rPr lang="es-419">
                <a:solidFill>
                  <a:srgbClr val="000000"/>
                </a:solidFill>
              </a:rPr>
              <a:t>Algunos tipos de cable de cobre mitigan EMI y RFI mediante el uso de blindaje metálico y conexión a tierra.</a:t>
            </a:r>
          </a:p>
          <a:p>
            <a:pPr marL="415985" lvl="1" indent="-342900" rtl="0">
              <a:buFont typeface="Arial" panose="020B0604020202020204" pitchFamily="34" charset="0"/>
              <a:buChar char="•"/>
            </a:pPr>
            <a:r>
              <a:rPr lang="es-419">
                <a:solidFill>
                  <a:srgbClr val="000000"/>
                </a:solidFill>
              </a:rPr>
              <a:t>Algunos tipos de cable de cobre mitigan la diafonía girando cables de par de circuitos opuestos juntos.</a:t>
            </a:r>
          </a:p>
        </p:txBody>
      </p:sp>
    </p:spTree>
    <p:extLst>
      <p:ext uri="{BB962C8B-B14F-4D97-AF65-F5344CB8AC3E}">
        <p14:creationId xmlns:p14="http://schemas.microsoft.com/office/powerpoint/2010/main" val="39457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br>
              <a:rPr lang="en-US" dirty="0"/>
            </a:br>
            <a:r>
              <a:rPr lang="es-419" sz="2400"/>
              <a:t>Tipos de cableado de cobre</a:t>
            </a:r>
          </a:p>
        </p:txBody>
      </p:sp>
      <p:pic>
        <p:nvPicPr>
          <p:cNvPr id="4" name="Picture 3"/>
          <p:cNvPicPr>
            <a:picLocks noChangeAspect="1"/>
          </p:cNvPicPr>
          <p:nvPr/>
        </p:nvPicPr>
        <p:blipFill>
          <a:blip r:embed="rId3"/>
          <a:stretch>
            <a:fillRect/>
          </a:stretch>
        </p:blipFill>
        <p:spPr>
          <a:xfrm>
            <a:off x="1732078" y="647504"/>
            <a:ext cx="5404014" cy="3963825"/>
          </a:xfrm>
          <a:prstGeom prst="rect">
            <a:avLst/>
          </a:prstGeom>
        </p:spPr>
      </p:pic>
    </p:spTree>
    <p:extLst>
      <p:ext uri="{BB962C8B-B14F-4D97-AF65-F5344CB8AC3E}">
        <p14:creationId xmlns:p14="http://schemas.microsoft.com/office/powerpoint/2010/main" val="276503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br>
              <a:rPr lang="en-US" dirty="0"/>
            </a:br>
            <a:r>
              <a:rPr lang="es-419" sz="2400"/>
              <a:t>Par trenzado sin blindaje (UTP)</a:t>
            </a:r>
          </a:p>
        </p:txBody>
      </p:sp>
      <p:sp>
        <p:nvSpPr>
          <p:cNvPr id="8" name="TextBox 7">
            <a:extLst>
              <a:ext uri="{FF2B5EF4-FFF2-40B4-BE49-F238E27FC236}">
                <a16:creationId xmlns:a16="http://schemas.microsoft.com/office/drawing/2014/main" id="{ED05A705-AD6D-F040-9963-71FFC072A0AC}"/>
              </a:ext>
            </a:extLst>
          </p:cNvPr>
          <p:cNvSpPr txBox="1"/>
          <p:nvPr/>
        </p:nvSpPr>
        <p:spPr>
          <a:xfrm>
            <a:off x="4887179" y="731837"/>
            <a:ext cx="3940297" cy="3539430"/>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rPr>
              <a:t>UTP es el medio de red más común.</a:t>
            </a:r>
          </a:p>
          <a:p>
            <a:pPr marL="285750" indent="-285750" rtl="0">
              <a:buFont typeface="Arial" panose="020B0604020202020204" pitchFamily="34" charset="0"/>
              <a:buChar char="•"/>
            </a:pPr>
            <a:r>
              <a:rPr lang="es-419" sz="1600">
                <a:solidFill>
                  <a:srgbClr val="000000"/>
                </a:solidFill>
              </a:rPr>
              <a:t>Terminado con conectores RJ-45</a:t>
            </a:r>
          </a:p>
          <a:p>
            <a:pPr marL="285750" indent="-285750" rtl="0">
              <a:buFont typeface="Arial" panose="020B0604020202020204" pitchFamily="34" charset="0"/>
              <a:buChar char="•"/>
            </a:pPr>
            <a:r>
              <a:rPr lang="es-419" sz="1600">
                <a:solidFill>
                  <a:srgbClr val="000000"/>
                </a:solidFill>
              </a:rPr>
              <a:t>Interconecta hosts con dispositivos de red intermediarios.</a:t>
            </a:r>
          </a:p>
          <a:p>
            <a:pPr marL="285750" indent="-285750">
              <a:buFont typeface="Arial" panose="020B0604020202020204" pitchFamily="34" charset="0"/>
              <a:buChar char="•"/>
            </a:pPr>
            <a:endParaRPr lang="en-US" sz="1600" dirty="0">
              <a:solidFill>
                <a:srgbClr val="000000"/>
              </a:solidFill>
            </a:endParaRPr>
          </a:p>
          <a:p>
            <a:pPr rtl="0"/>
            <a:r>
              <a:rPr lang="es-419" sz="1600">
                <a:solidFill>
                  <a:srgbClr val="000000"/>
                </a:solidFill>
              </a:rPr>
              <a:t>Características clave de UTP</a:t>
            </a:r>
          </a:p>
          <a:p>
            <a:pPr marL="342900" indent="-342900" rtl="0">
              <a:buFont typeface="+mj-lt"/>
              <a:buAutoNum type="arabicPeriod"/>
            </a:pPr>
            <a:r>
              <a:rPr lang="es-419" sz="1600">
                <a:solidFill>
                  <a:srgbClr val="000000"/>
                </a:solidFill>
              </a:rPr>
              <a:t>La cubierta exterior protege los cables de cobre del daño físico.</a:t>
            </a:r>
          </a:p>
          <a:p>
            <a:pPr marL="342900" indent="-342900" rtl="0">
              <a:buFont typeface="+mj-lt"/>
              <a:buAutoNum type="arabicPeriod"/>
            </a:pPr>
            <a:r>
              <a:rPr lang="es-419" sz="1600">
                <a:solidFill>
                  <a:srgbClr val="000000"/>
                </a:solidFill>
              </a:rPr>
              <a:t>Los pares trenzados protegen la señal de interferencia.</a:t>
            </a:r>
          </a:p>
          <a:p>
            <a:pPr marL="342900" indent="-342900" rtl="0">
              <a:buFont typeface="+mj-lt"/>
              <a:buAutoNum type="arabicPeriod"/>
            </a:pPr>
            <a:r>
              <a:rPr lang="es-419" sz="1600">
                <a:solidFill>
                  <a:srgbClr val="000000"/>
                </a:solidFill>
              </a:rPr>
              <a:t>El aislamiento de plástico codificado por colores aísla eléctricamente los cables entre sí e identifica cada par.</a:t>
            </a:r>
          </a:p>
        </p:txBody>
      </p:sp>
      <p:pic>
        <p:nvPicPr>
          <p:cNvPr id="6" name="Content Placeholder 5">
            <a:extLst>
              <a:ext uri="{FF2B5EF4-FFF2-40B4-BE49-F238E27FC236}">
                <a16:creationId xmlns:a16="http://schemas.microsoft.com/office/drawing/2014/main" id="{2EC31CAE-F2A8-9644-AE28-6D73094DBEC1}"/>
              </a:ext>
            </a:extLst>
          </p:cNvPr>
          <p:cNvPicPr>
            <a:picLocks noGrp="1" noChangeAspect="1"/>
          </p:cNvPicPr>
          <p:nvPr>
            <p:ph idx="1"/>
          </p:nvPr>
        </p:nvPicPr>
        <p:blipFill>
          <a:blip r:embed="rId3"/>
          <a:stretch>
            <a:fillRect/>
          </a:stretch>
        </p:blipFill>
        <p:spPr>
          <a:xfrm>
            <a:off x="0" y="1583715"/>
            <a:ext cx="4648200" cy="2273300"/>
          </a:xfrm>
        </p:spPr>
      </p:pic>
    </p:spTree>
    <p:extLst>
      <p:ext uri="{BB962C8B-B14F-4D97-AF65-F5344CB8AC3E}">
        <p14:creationId xmlns:p14="http://schemas.microsoft.com/office/powerpoint/2010/main" val="1775858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br>
              <a:rPr lang="en-US" dirty="0"/>
            </a:br>
            <a:r>
              <a:rPr lang="es-419" sz="2400"/>
              <a:t>Par trenzado blindado (STP)</a:t>
            </a:r>
          </a:p>
        </p:txBody>
      </p:sp>
      <p:sp>
        <p:nvSpPr>
          <p:cNvPr id="8" name="TextBox 7">
            <a:extLst>
              <a:ext uri="{FF2B5EF4-FFF2-40B4-BE49-F238E27FC236}">
                <a16:creationId xmlns:a16="http://schemas.microsoft.com/office/drawing/2014/main" id="{ED05A705-AD6D-F040-9963-71FFC072A0AC}"/>
              </a:ext>
            </a:extLst>
          </p:cNvPr>
          <p:cNvSpPr txBox="1"/>
          <p:nvPr/>
        </p:nvSpPr>
        <p:spPr>
          <a:xfrm>
            <a:off x="5004411" y="309592"/>
            <a:ext cx="3940297" cy="4524315"/>
          </a:xfrm>
          <a:prstGeom prst="rect">
            <a:avLst/>
          </a:prstGeom>
          <a:noFill/>
        </p:spPr>
        <p:txBody>
          <a:bodyPr wrap="square" rtlCol="0">
            <a:spAutoFit/>
          </a:bodyPr>
          <a:lstStyle/>
          <a:p>
            <a:pPr marL="285750" indent="-285750" rtl="0">
              <a:buFont typeface="Arial" panose="020B0604020202020204" pitchFamily="34" charset="0"/>
              <a:buChar char="•"/>
            </a:pPr>
            <a:r>
              <a:rPr lang="es-419" sz="1600">
                <a:solidFill>
                  <a:srgbClr val="000000"/>
                </a:solidFill>
              </a:rPr>
              <a:t>Mejor protección contra el ruido que UTP</a:t>
            </a:r>
          </a:p>
          <a:p>
            <a:pPr marL="285750" indent="-285750" rtl="0">
              <a:buFont typeface="Arial" panose="020B0604020202020204" pitchFamily="34" charset="0"/>
              <a:buChar char="•"/>
            </a:pPr>
            <a:r>
              <a:rPr lang="es-419" sz="1600">
                <a:solidFill>
                  <a:srgbClr val="000000"/>
                </a:solidFill>
              </a:rPr>
              <a:t>Más caro que UTP</a:t>
            </a:r>
          </a:p>
          <a:p>
            <a:pPr marL="285750" indent="-285750" rtl="0">
              <a:buFont typeface="Arial" panose="020B0604020202020204" pitchFamily="34" charset="0"/>
              <a:buChar char="•"/>
            </a:pPr>
            <a:r>
              <a:rPr lang="es-419" sz="1600">
                <a:solidFill>
                  <a:srgbClr val="000000"/>
                </a:solidFill>
              </a:rPr>
              <a:t>Más difícil de instalar que UTP</a:t>
            </a:r>
          </a:p>
          <a:p>
            <a:pPr marL="285750" indent="-285750" rtl="0">
              <a:buFont typeface="Arial" panose="020B0604020202020204" pitchFamily="34" charset="0"/>
              <a:buChar char="•"/>
            </a:pPr>
            <a:r>
              <a:rPr lang="es-419" sz="1600">
                <a:solidFill>
                  <a:srgbClr val="000000"/>
                </a:solidFill>
              </a:rPr>
              <a:t>Terminado con conectores RJ-45</a:t>
            </a:r>
          </a:p>
          <a:p>
            <a:pPr marL="285750" indent="-285750" rtl="0">
              <a:buFont typeface="Arial" panose="020B0604020202020204" pitchFamily="34" charset="0"/>
              <a:buChar char="•"/>
            </a:pPr>
            <a:r>
              <a:rPr lang="es-419" sz="1600">
                <a:solidFill>
                  <a:srgbClr val="000000"/>
                </a:solidFill>
              </a:rPr>
              <a:t>Interconecta hosts con dispositivos de red intermediarios.</a:t>
            </a:r>
          </a:p>
          <a:p>
            <a:pPr marL="285750" indent="-285750">
              <a:buFont typeface="Arial" panose="020B0604020202020204" pitchFamily="34" charset="0"/>
              <a:buChar char="•"/>
            </a:pPr>
            <a:endParaRPr lang="en-US" sz="1600" dirty="0">
              <a:solidFill>
                <a:srgbClr val="000000"/>
              </a:solidFill>
            </a:endParaRPr>
          </a:p>
          <a:p>
            <a:pPr rtl="0"/>
            <a:r>
              <a:rPr lang="es-419" sz="1600">
                <a:solidFill>
                  <a:srgbClr val="000000"/>
                </a:solidFill>
              </a:rPr>
              <a:t>Características clave de STP</a:t>
            </a:r>
          </a:p>
          <a:p>
            <a:pPr marL="342900" indent="-342900" rtl="0">
              <a:buFont typeface="+mj-lt"/>
              <a:buAutoNum type="arabicPeriod"/>
            </a:pPr>
            <a:r>
              <a:rPr lang="es-419" sz="1600">
                <a:solidFill>
                  <a:srgbClr val="000000"/>
                </a:solidFill>
              </a:rPr>
              <a:t>La cubierta exterior protege los cables de cobre del daño físico.</a:t>
            </a:r>
          </a:p>
          <a:p>
            <a:pPr marL="342900" indent="-342900" rtl="0">
              <a:buFont typeface="+mj-lt"/>
              <a:buAutoNum type="arabicPeriod"/>
            </a:pPr>
            <a:r>
              <a:rPr lang="es-419" sz="1600">
                <a:solidFill>
                  <a:srgbClr val="000000"/>
                </a:solidFill>
              </a:rPr>
              <a:t>El escudo trenzado o de lámina proporciona protección EMI/RFI.</a:t>
            </a:r>
          </a:p>
          <a:p>
            <a:pPr marL="342900" indent="-342900" rtl="0">
              <a:buFont typeface="+mj-lt"/>
              <a:buAutoNum type="arabicPeriod"/>
            </a:pPr>
            <a:r>
              <a:rPr lang="es-419" sz="1600">
                <a:solidFill>
                  <a:srgbClr val="000000"/>
                </a:solidFill>
              </a:rPr>
              <a:t>El escudo de aluminio para cada par de cables proporciona protección EMI/RFI</a:t>
            </a:r>
          </a:p>
          <a:p>
            <a:pPr marL="342900" indent="-342900" rtl="0">
              <a:buFont typeface="+mj-lt"/>
              <a:buAutoNum type="arabicPeriod"/>
            </a:pPr>
            <a:r>
              <a:rPr lang="es-419" sz="1600">
                <a:solidFill>
                  <a:srgbClr val="000000"/>
                </a:solidFill>
              </a:rPr>
              <a:t>El aislamiento de plástico codificado por colores aísla eléctricamente los cables entre sí e identifica cada par</a:t>
            </a:r>
          </a:p>
          <a:p>
            <a:endParaRPr lang="en-US" sz="1600" dirty="0">
              <a:solidFill>
                <a:srgbClr val="000000"/>
              </a:solidFill>
            </a:endParaRPr>
          </a:p>
        </p:txBody>
      </p:sp>
      <p:pic>
        <p:nvPicPr>
          <p:cNvPr id="9" name="Content Placeholder 8">
            <a:extLst>
              <a:ext uri="{FF2B5EF4-FFF2-40B4-BE49-F238E27FC236}">
                <a16:creationId xmlns:a16="http://schemas.microsoft.com/office/drawing/2014/main" id="{B34FD882-F1AD-1C49-ABA6-6BCF3CF4E9AA}"/>
              </a:ext>
            </a:extLst>
          </p:cNvPr>
          <p:cNvPicPr>
            <a:picLocks noGrp="1" noChangeAspect="1"/>
          </p:cNvPicPr>
          <p:nvPr>
            <p:ph idx="1"/>
          </p:nvPr>
        </p:nvPicPr>
        <p:blipFill>
          <a:blip r:embed="rId3"/>
          <a:stretch>
            <a:fillRect/>
          </a:stretch>
        </p:blipFill>
        <p:spPr>
          <a:xfrm>
            <a:off x="469533" y="1661869"/>
            <a:ext cx="4394200" cy="2070100"/>
          </a:xfrm>
          <a:prstGeom prst="rect">
            <a:avLst/>
          </a:prstGeom>
        </p:spPr>
      </p:pic>
    </p:spTree>
    <p:extLst>
      <p:ext uri="{BB962C8B-B14F-4D97-AF65-F5344CB8AC3E}">
        <p14:creationId xmlns:p14="http://schemas.microsoft.com/office/powerpoint/2010/main" val="292594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cobre</a:t>
            </a:r>
            <a:br>
              <a:rPr lang="en-US" dirty="0"/>
            </a:br>
            <a:r>
              <a:rPr lang="es-419" sz="2400"/>
              <a:t>Cable coaxial</a:t>
            </a:r>
          </a:p>
        </p:txBody>
      </p:sp>
      <p:sp>
        <p:nvSpPr>
          <p:cNvPr id="7" name="TextBox 6">
            <a:extLst>
              <a:ext uri="{FF2B5EF4-FFF2-40B4-BE49-F238E27FC236}">
                <a16:creationId xmlns:a16="http://schemas.microsoft.com/office/drawing/2014/main" id="{B102DE77-35D1-784E-B1FC-70E9B4C07BE8}"/>
              </a:ext>
            </a:extLst>
          </p:cNvPr>
          <p:cNvSpPr txBox="1"/>
          <p:nvPr/>
        </p:nvSpPr>
        <p:spPr>
          <a:xfrm>
            <a:off x="241359" y="731837"/>
            <a:ext cx="4641726" cy="3970318"/>
          </a:xfrm>
          <a:prstGeom prst="rect">
            <a:avLst/>
          </a:prstGeom>
          <a:noFill/>
        </p:spPr>
        <p:txBody>
          <a:bodyPr wrap="square" rtlCol="0">
            <a:spAutoFit/>
          </a:bodyPr>
          <a:lstStyle/>
          <a:p>
            <a:pPr rtl="0"/>
            <a:r>
              <a:rPr lang="es-419" sz="1400">
                <a:solidFill>
                  <a:srgbClr val="000000"/>
                </a:solidFill>
              </a:rPr>
              <a:t>Consiste en lo siguiente:</a:t>
            </a:r>
          </a:p>
          <a:p>
            <a:pPr marL="342900" indent="-342900" rtl="0">
              <a:buFont typeface="+mj-lt"/>
              <a:buAutoNum type="arabicPeriod"/>
            </a:pPr>
            <a:r>
              <a:rPr lang="es-419" sz="1400">
                <a:solidFill>
                  <a:srgbClr val="000000"/>
                </a:solidFill>
              </a:rPr>
              <a:t>Cubierta de cable exterior para evitar daños físicos menores</a:t>
            </a:r>
          </a:p>
          <a:p>
            <a:pPr marL="342900" indent="-342900" rtl="0">
              <a:buFont typeface="+mj-lt"/>
              <a:buAutoNum type="arabicPeriod"/>
            </a:pPr>
            <a:r>
              <a:rPr lang="es-419" sz="1400">
                <a:solidFill>
                  <a:srgbClr val="000000"/>
                </a:solidFill>
              </a:rPr>
              <a:t>Una trenza de cobre tejida, o lámina metálica, actúa como el segundo cable en el circuito y como un escudo para el conductor interno.</a:t>
            </a:r>
          </a:p>
          <a:p>
            <a:pPr marL="342900" indent="-342900" rtl="0">
              <a:buFont typeface="+mj-lt"/>
              <a:buAutoNum type="arabicPeriod"/>
            </a:pPr>
            <a:r>
              <a:rPr lang="es-419" sz="1400">
                <a:solidFill>
                  <a:srgbClr val="000000"/>
                </a:solidFill>
              </a:rPr>
              <a:t>Una capa de aislamiento de plástico flexible</a:t>
            </a:r>
          </a:p>
          <a:p>
            <a:pPr marL="342900" indent="-342900" rtl="0">
              <a:buFont typeface="+mj-lt"/>
              <a:buAutoNum type="arabicPeriod"/>
            </a:pPr>
            <a:r>
              <a:rPr lang="es-419" sz="1400">
                <a:solidFill>
                  <a:srgbClr val="000000"/>
                </a:solidFill>
              </a:rPr>
              <a:t>Se utiliza un conductor de cobre para transmitir las señales electrónicas.</a:t>
            </a:r>
          </a:p>
          <a:p>
            <a:endParaRPr lang="en-US" sz="1400" dirty="0">
              <a:solidFill>
                <a:srgbClr val="000000"/>
              </a:solidFill>
            </a:endParaRPr>
          </a:p>
          <a:p>
            <a:pPr rtl="0"/>
            <a:r>
              <a:rPr lang="es-419" sz="1400">
                <a:solidFill>
                  <a:srgbClr val="000000"/>
                </a:solidFill>
              </a:rPr>
              <a:t>Existen diferentes tipos de conectores con cable coaxial.</a:t>
            </a:r>
          </a:p>
          <a:p>
            <a:endParaRPr lang="en-US" sz="1400" dirty="0">
              <a:solidFill>
                <a:srgbClr val="000000"/>
              </a:solidFill>
            </a:endParaRPr>
          </a:p>
          <a:p>
            <a:pPr rtl="0"/>
            <a:r>
              <a:rPr lang="es-419" sz="1400">
                <a:solidFill>
                  <a:srgbClr val="000000"/>
                </a:solidFill>
              </a:rPr>
              <a:t>De uso general en las siguientes situaciones:</a:t>
            </a:r>
          </a:p>
          <a:p>
            <a:pPr marL="285750" indent="-285750" rtl="0">
              <a:buFont typeface="Arial" panose="020B0604020202020204" pitchFamily="34" charset="0"/>
              <a:buChar char="•"/>
            </a:pPr>
            <a:r>
              <a:rPr lang="es-419" sz="1400">
                <a:solidFill>
                  <a:srgbClr val="000000"/>
                </a:solidFill>
              </a:rPr>
              <a:t>Instalaciones inalámbricas: </a:t>
            </a:r>
            <a:r>
              <a:rPr lang="es-419" sz="1400" b="1">
                <a:solidFill>
                  <a:srgbClr val="000000"/>
                </a:solidFill>
              </a:rPr>
              <a:t>-</a:t>
            </a:r>
            <a:r>
              <a:rPr lang="es-419" sz="1400">
                <a:solidFill>
                  <a:srgbClr val="000000"/>
                </a:solidFill>
              </a:rPr>
              <a:t>conecte antenas a dispositivos inalámbricos</a:t>
            </a:r>
          </a:p>
          <a:p>
            <a:pPr marL="285750" indent="-285750" rtl="0">
              <a:buFont typeface="Arial" panose="020B0604020202020204" pitchFamily="34" charset="0"/>
              <a:buChar char="•"/>
            </a:pPr>
            <a:r>
              <a:rPr lang="es-419" sz="1400">
                <a:solidFill>
                  <a:srgbClr val="000000"/>
                </a:solidFill>
              </a:rPr>
              <a:t>Instalaciones de Internet por cable </a:t>
            </a:r>
            <a:r>
              <a:rPr lang="es-419" sz="1400" b="1">
                <a:solidFill>
                  <a:srgbClr val="000000"/>
                </a:solidFill>
              </a:rPr>
              <a:t>-</a:t>
            </a:r>
            <a:r>
              <a:rPr lang="es-419" sz="1400">
                <a:solidFill>
                  <a:srgbClr val="000000"/>
                </a:solidFill>
              </a:rPr>
              <a:t> cableado de las instalaciones del cliente</a:t>
            </a:r>
          </a:p>
        </p:txBody>
      </p:sp>
      <p:pic>
        <p:nvPicPr>
          <p:cNvPr id="6" name="Content Placeholder 5">
            <a:extLst>
              <a:ext uri="{FF2B5EF4-FFF2-40B4-BE49-F238E27FC236}">
                <a16:creationId xmlns:a16="http://schemas.microsoft.com/office/drawing/2014/main" id="{D4D7E851-B888-264E-BD9C-00821E90C266}"/>
              </a:ext>
            </a:extLst>
          </p:cNvPr>
          <p:cNvPicPr>
            <a:picLocks noGrp="1" noChangeAspect="1"/>
          </p:cNvPicPr>
          <p:nvPr>
            <p:ph idx="1"/>
          </p:nvPr>
        </p:nvPicPr>
        <p:blipFill>
          <a:blip r:embed="rId3"/>
          <a:stretch>
            <a:fillRect/>
          </a:stretch>
        </p:blipFill>
        <p:spPr>
          <a:xfrm>
            <a:off x="4996600" y="875488"/>
            <a:ext cx="3831613" cy="1176372"/>
          </a:xfrm>
        </p:spPr>
      </p:pic>
      <p:pic>
        <p:nvPicPr>
          <p:cNvPr id="2" name="Picture 1"/>
          <p:cNvPicPr>
            <a:picLocks noChangeAspect="1"/>
          </p:cNvPicPr>
          <p:nvPr/>
        </p:nvPicPr>
        <p:blipFill>
          <a:blip r:embed="rId4"/>
          <a:stretch>
            <a:fillRect/>
          </a:stretch>
        </p:blipFill>
        <p:spPr>
          <a:xfrm>
            <a:off x="4799565" y="2327486"/>
            <a:ext cx="4028648" cy="1858015"/>
          </a:xfrm>
          <a:prstGeom prst="rect">
            <a:avLst/>
          </a:prstGeom>
        </p:spPr>
      </p:pic>
    </p:spTree>
    <p:extLst>
      <p:ext uri="{BB962C8B-B14F-4D97-AF65-F5344CB8AC3E}">
        <p14:creationId xmlns:p14="http://schemas.microsoft.com/office/powerpoint/2010/main" val="17003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4.4 Cableado UTP</a:t>
            </a:r>
          </a:p>
        </p:txBody>
      </p:sp>
    </p:spTree>
    <p:custDataLst>
      <p:tags r:id="rId1"/>
    </p:custDataLst>
    <p:extLst>
      <p:ext uri="{BB962C8B-B14F-4D97-AF65-F5344CB8AC3E}">
        <p14:creationId xmlns:p14="http://schemas.microsoft.com/office/powerpoint/2010/main" val="304941372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rtl="0">
              <a:buNone/>
            </a:pPr>
            <a:r>
              <a:rPr lang="es-419"/>
              <a:t>Para facilitar el aprendizaje, las siguientes características dentro de la GUI pueden ser incluidas en este módulo:</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pPr rtl="0"/>
            <a:r>
              <a:rPr lang="es-419"/>
              <a:t>¿Qué esperar en este módulo?</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88407"/>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pPr rtl="0"/>
                      <a:r>
                        <a:rPr lang="es-419"/>
                        <a:t>Característica</a:t>
                      </a:r>
                    </a:p>
                  </a:txBody>
                  <a:tcPr/>
                </a:tc>
                <a:tc>
                  <a:txBody>
                    <a:bodyPr/>
                    <a:lstStyle/>
                    <a:p>
                      <a:pPr rtl="0"/>
                      <a:r>
                        <a:rPr lang="es-419"/>
                        <a:t>Descripción</a:t>
                      </a:r>
                    </a:p>
                  </a:txBody>
                  <a:tcPr/>
                </a:tc>
                <a:extLst>
                  <a:ext uri="{0D108BD9-81ED-4DB2-BD59-A6C34878D82A}">
                    <a16:rowId xmlns:a16="http://schemas.microsoft.com/office/drawing/2014/main" val="367710602"/>
                  </a:ext>
                </a:extLst>
              </a:tr>
              <a:tr h="331556">
                <a:tc>
                  <a:txBody>
                    <a:bodyPr/>
                    <a:lstStyle/>
                    <a:p>
                      <a:pPr algn="l" rtl="0" fontAlgn="b"/>
                      <a:r>
                        <a:rPr lang="es-419" sz="1400" b="0" i="0" u="none" strike="noStrike">
                          <a:solidFill>
                            <a:srgbClr val="000000"/>
                          </a:solidFill>
                          <a:effectLst/>
                          <a:latin typeface="+mn-lt"/>
                        </a:rPr>
                        <a:t>Animaciones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Exponer a los alumnos a nuevas habilidades y conceptos.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Exponer a los alumnos a nuevas habilidades y conceptos.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Verifique su comprensión</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es-419"/>
                        <a:t>Cuestionario por tema en línea para ayudar a los aprendices a medir la comprensión del contenido.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Actividades interactivas</a:t>
                      </a:r>
                    </a:p>
                  </a:txBody>
                  <a:tcPr marL="9525" marR="9525" marT="9525" marB="0" anchor="b"/>
                </a:tc>
                <a:tc>
                  <a:txBody>
                    <a:bodyPr/>
                    <a:lstStyle/>
                    <a:p>
                      <a:pPr rtl="0"/>
                      <a:r>
                        <a:rPr lang="es-419"/>
                        <a:t>Una variedad de formatos para ayudar a los aprendices a medir la comprensión del contenido.</a:t>
                      </a:r>
                    </a:p>
                  </a:txBody>
                  <a:tcPr/>
                </a:tc>
                <a:extLst>
                  <a:ext uri="{0D108BD9-81ED-4DB2-BD59-A6C34878D82A}">
                    <a16:rowId xmlns:a16="http://schemas.microsoft.com/office/drawing/2014/main" val="3454703549"/>
                  </a:ext>
                </a:extLst>
              </a:tr>
              <a:tr h="215293">
                <a:tc>
                  <a:txBody>
                    <a:bodyPr/>
                    <a:lstStyle/>
                    <a:p>
                      <a:pPr algn="l" rtl="0" fontAlgn="b"/>
                      <a:r>
                        <a:rPr lang="es-419" sz="1400" b="0" i="0" u="none" strike="noStrike">
                          <a:solidFill>
                            <a:srgbClr val="000000"/>
                          </a:solidFill>
                          <a:effectLst/>
                          <a:latin typeface="+mn-lt"/>
                        </a:rPr>
                        <a:t>Verificador de sintaxis</a:t>
                      </a:r>
                    </a:p>
                  </a:txBody>
                  <a:tcPr marL="9525" marR="9525" marT="9525" marB="0" anchor="b"/>
                </a:tc>
                <a:tc>
                  <a:txBody>
                    <a:bodyPr/>
                    <a:lstStyle/>
                    <a:p>
                      <a:pPr rtl="0"/>
                      <a:r>
                        <a:rPr lang="es-419"/>
                        <a:t>Pequeñas simulaciones que exponen a los estudiantes a la línea de comandos de Cisco para practicar habilidades de configuración.</a:t>
                      </a:r>
                    </a:p>
                  </a:txBody>
                  <a:tcPr/>
                </a:tc>
                <a:extLst>
                  <a:ext uri="{0D108BD9-81ED-4DB2-BD59-A6C34878D82A}">
                    <a16:rowId xmlns:a16="http://schemas.microsoft.com/office/drawing/2014/main" val="2195331658"/>
                  </a:ext>
                </a:extLst>
              </a:tr>
              <a:tr h="265091">
                <a:tc>
                  <a:txBody>
                    <a:bodyPr/>
                    <a:lstStyle/>
                    <a:p>
                      <a:pPr algn="l" rtl="0" fontAlgn="b"/>
                      <a:r>
                        <a:rPr lang="es-419" sz="1400" b="0" i="0" u="none" strike="noStrike">
                          <a:solidFill>
                            <a:srgbClr val="000000"/>
                          </a:solidFill>
                          <a:effectLst/>
                          <a:latin typeface="+mn-lt"/>
                        </a:rPr>
                        <a:t>Actividad de Packet Tracer</a:t>
                      </a:r>
                    </a:p>
                  </a:txBody>
                  <a:tcPr marL="9525" marR="9525" marT="9525" marB="0" anchor="b"/>
                </a:tc>
                <a:tc>
                  <a:txBody>
                    <a:bodyPr/>
                    <a:lstStyle/>
                    <a:p>
                      <a:pPr rtl="0"/>
                      <a:r>
                        <a:rPr lang="es-419"/>
                        <a:t>Actividades de simulación y modelado diseñadas para explorar, adquirir, reforzar y ampliar habilidades.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UTP </a:t>
            </a:r>
            <a:br>
              <a:rPr lang="en-US" dirty="0"/>
            </a:br>
            <a:r>
              <a:rPr lang="es-419" sz="2400"/>
              <a:t>Propiedades del cableado UTP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5203285" cy="3505566"/>
          </a:xfrm>
        </p:spPr>
        <p:txBody>
          <a:bodyPr/>
          <a:lstStyle/>
          <a:p>
            <a:pPr marL="0" indent="0" algn="l" rtl="0"/>
            <a:r>
              <a:rPr lang="es-419" sz="1800">
                <a:solidFill>
                  <a:srgbClr val="000000"/>
                </a:solidFill>
              </a:rPr>
              <a:t>UTP tiene cuatro pares de alambres de cobre codificados por colores trenzados y encerrados en una funda de plástico flexible. No se utiliza blindaje. UTP se basa en las siguientes propiedades para limitar la diafonía:</a:t>
            </a:r>
          </a:p>
          <a:p>
            <a:pPr marL="415985" lvl="1" indent="-342900" rtl="0">
              <a:buFont typeface="Arial" panose="020B0604020202020204" pitchFamily="34" charset="0"/>
              <a:buChar char="•"/>
            </a:pPr>
            <a:r>
              <a:rPr lang="es-419" sz="1600">
                <a:solidFill>
                  <a:srgbClr val="000000"/>
                </a:solidFill>
              </a:rPr>
              <a:t>Cancelación - Cada cable en un par de cables utiliza polaridad opuesta. Un cable es negativo, el otro es positivo. Están retorcidos juntos y los campos magnéticos efectivamente se cancelan entre sí y fuera de EMI/RFI.</a:t>
            </a:r>
          </a:p>
          <a:p>
            <a:pPr marL="415985" lvl="1" indent="-342900" rtl="0">
              <a:buFont typeface="Arial" panose="020B0604020202020204" pitchFamily="34" charset="0"/>
              <a:buChar char="•"/>
            </a:pPr>
            <a:r>
              <a:rPr lang="es-419" sz="1600">
                <a:solidFill>
                  <a:srgbClr val="000000"/>
                </a:solidFill>
              </a:rPr>
              <a:t>Variación en giros por pie en cada cable: cada cable se tuerce una cantidad diferente, lo que ayuda a evitar la diapasón entre los cables en el cable.</a:t>
            </a:r>
          </a:p>
        </p:txBody>
      </p:sp>
      <p:pic>
        <p:nvPicPr>
          <p:cNvPr id="4" name="Picture 3">
            <a:extLst>
              <a:ext uri="{FF2B5EF4-FFF2-40B4-BE49-F238E27FC236}">
                <a16:creationId xmlns:a16="http://schemas.microsoft.com/office/drawing/2014/main" id="{BC230FD4-1F3A-1A43-99BD-45B8BE4A0C15}"/>
              </a:ext>
            </a:extLst>
          </p:cNvPr>
          <p:cNvPicPr>
            <a:picLocks noChangeAspect="1"/>
          </p:cNvPicPr>
          <p:nvPr/>
        </p:nvPicPr>
        <p:blipFill>
          <a:blip r:embed="rId3"/>
          <a:stretch>
            <a:fillRect/>
          </a:stretch>
        </p:blipFill>
        <p:spPr>
          <a:xfrm>
            <a:off x="5635256" y="1518154"/>
            <a:ext cx="3387588" cy="1853904"/>
          </a:xfrm>
          <a:prstGeom prst="rect">
            <a:avLst/>
          </a:prstGeom>
        </p:spPr>
      </p:pic>
    </p:spTree>
    <p:extLst>
      <p:ext uri="{BB962C8B-B14F-4D97-AF65-F5344CB8AC3E}">
        <p14:creationId xmlns:p14="http://schemas.microsoft.com/office/powerpoint/2010/main" val="4014795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5977851" cy="731837"/>
          </a:xfrm>
        </p:spPr>
        <p:txBody>
          <a:bodyPr/>
          <a:lstStyle/>
          <a:p>
            <a:pPr rtl="0"/>
            <a:r>
              <a:rPr lang="es-419" sz="1600"/>
              <a:t>Cableado UTP</a:t>
            </a:r>
            <a:br>
              <a:rPr lang="en-US" dirty="0"/>
            </a:br>
            <a:r>
              <a:rPr lang="es-419" sz="2400"/>
              <a:t>Estándares y conectores de cableado UTP</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207391" y="731838"/>
            <a:ext cx="5770460" cy="3676040"/>
          </a:xfrm>
        </p:spPr>
        <p:txBody>
          <a:bodyPr/>
          <a:lstStyle/>
          <a:p>
            <a:pPr marL="0" indent="0" algn="l" rtl="0"/>
            <a:r>
              <a:rPr lang="es-419" sz="1600">
                <a:solidFill>
                  <a:srgbClr val="000000"/>
                </a:solidFill>
              </a:rPr>
              <a:t>Los estándares para UTP son establecidos por la TIA/EIA. TIA/EIA-568 estandariza elementos como:</a:t>
            </a:r>
          </a:p>
          <a:p>
            <a:pPr marL="415985" lvl="1" indent="-342900" rtl="0">
              <a:buFont typeface="Arial" panose="020B0604020202020204" pitchFamily="34" charset="0"/>
              <a:buChar char="•"/>
            </a:pPr>
            <a:r>
              <a:rPr lang="es-419">
                <a:solidFill>
                  <a:srgbClr val="000000"/>
                </a:solidFill>
              </a:rPr>
              <a:t>Tipos de cables</a:t>
            </a:r>
          </a:p>
          <a:p>
            <a:pPr marL="415985" lvl="1" indent="-342900" rtl="0">
              <a:buFont typeface="Arial" panose="020B0604020202020204" pitchFamily="34" charset="0"/>
              <a:buChar char="•"/>
            </a:pPr>
            <a:r>
              <a:rPr lang="es-419">
                <a:solidFill>
                  <a:srgbClr val="000000"/>
                </a:solidFill>
              </a:rPr>
              <a:t>Longitudes de cable</a:t>
            </a:r>
          </a:p>
          <a:p>
            <a:pPr marL="415985" lvl="1" indent="-342900" rtl="0">
              <a:buFont typeface="Arial" panose="020B0604020202020204" pitchFamily="34" charset="0"/>
              <a:buChar char="•"/>
            </a:pPr>
            <a:r>
              <a:rPr lang="es-419">
                <a:solidFill>
                  <a:srgbClr val="000000"/>
                </a:solidFill>
              </a:rPr>
              <a:t>Conectores</a:t>
            </a:r>
          </a:p>
          <a:p>
            <a:pPr marL="415985" lvl="1" indent="-342900" rtl="0">
              <a:buFont typeface="Arial" panose="020B0604020202020204" pitchFamily="34" charset="0"/>
              <a:buChar char="•"/>
            </a:pPr>
            <a:r>
              <a:rPr lang="es-419">
                <a:solidFill>
                  <a:srgbClr val="000000"/>
                </a:solidFill>
              </a:rPr>
              <a:t>Terminación del cable</a:t>
            </a:r>
          </a:p>
          <a:p>
            <a:pPr marL="415985" lvl="1" indent="-342900" rtl="0">
              <a:buFont typeface="Arial" panose="020B0604020202020204" pitchFamily="34" charset="0"/>
              <a:buChar char="•"/>
            </a:pPr>
            <a:r>
              <a:rPr lang="es-419">
                <a:solidFill>
                  <a:srgbClr val="000000"/>
                </a:solidFill>
              </a:rPr>
              <a:t>Métodos de prueba</a:t>
            </a:r>
          </a:p>
          <a:p>
            <a:pPr marL="0" indent="0" algn="l"/>
            <a:endParaRPr lang="en-US" sz="1600" dirty="0">
              <a:solidFill>
                <a:srgbClr val="000000"/>
              </a:solidFill>
            </a:endParaRPr>
          </a:p>
          <a:p>
            <a:pPr marL="0" indent="0" algn="l" rtl="0"/>
            <a:r>
              <a:rPr lang="es-419" sz="1600">
                <a:solidFill>
                  <a:srgbClr val="000000"/>
                </a:solidFill>
              </a:rPr>
              <a:t>Los estándares eléctricos para el cableado de cobre son establecidos por el IEEE, que calientan el cable de acuerdo con su rendimiento. Entre los ejemplos, se encuentran los siguientes:</a:t>
            </a:r>
          </a:p>
          <a:p>
            <a:pPr marL="415985" lvl="1" indent="-342900" rtl="0">
              <a:buFont typeface="Arial" panose="020B0604020202020204" pitchFamily="34" charset="0"/>
              <a:buChar char="•"/>
            </a:pPr>
            <a:r>
              <a:rPr lang="es-419">
                <a:solidFill>
                  <a:srgbClr val="000000"/>
                </a:solidFill>
              </a:rPr>
              <a:t>Categoría 3</a:t>
            </a:r>
          </a:p>
          <a:p>
            <a:pPr marL="415985" lvl="1" indent="-342900" rtl="0">
              <a:buFont typeface="Arial" panose="020B0604020202020204" pitchFamily="34" charset="0"/>
              <a:buChar char="•"/>
            </a:pPr>
            <a:r>
              <a:rPr lang="es-419">
                <a:solidFill>
                  <a:srgbClr val="000000"/>
                </a:solidFill>
              </a:rPr>
              <a:t>Categoría 5 y 5e</a:t>
            </a:r>
          </a:p>
          <a:p>
            <a:pPr marL="415985" lvl="1" indent="-342900" rtl="0">
              <a:buFont typeface="Arial" panose="020B0604020202020204" pitchFamily="34" charset="0"/>
              <a:buChar char="•"/>
            </a:pPr>
            <a:r>
              <a:rPr lang="es-419">
                <a:solidFill>
                  <a:srgbClr val="000000"/>
                </a:solidFill>
              </a:rPr>
              <a:t>Categoría 6</a:t>
            </a:r>
          </a:p>
          <a:p>
            <a:pPr marL="0" indent="0" algn="l"/>
            <a:endParaRPr lang="en-US" sz="1600" dirty="0">
              <a:solidFill>
                <a:srgbClr val="000000"/>
              </a:solidFill>
            </a:endParaRPr>
          </a:p>
        </p:txBody>
      </p:sp>
      <p:pic>
        <p:nvPicPr>
          <p:cNvPr id="6" name="Picture 5">
            <a:extLst>
              <a:ext uri="{FF2B5EF4-FFF2-40B4-BE49-F238E27FC236}">
                <a16:creationId xmlns:a16="http://schemas.microsoft.com/office/drawing/2014/main" id="{2DB226B2-F9C7-5842-91A8-DBB12759BE48}"/>
              </a:ext>
            </a:extLst>
          </p:cNvPr>
          <p:cNvPicPr>
            <a:picLocks noChangeAspect="1"/>
          </p:cNvPicPr>
          <p:nvPr/>
        </p:nvPicPr>
        <p:blipFill>
          <a:blip r:embed="rId3"/>
          <a:stretch>
            <a:fillRect/>
          </a:stretch>
        </p:blipFill>
        <p:spPr>
          <a:xfrm>
            <a:off x="5977851" y="365918"/>
            <a:ext cx="2797934" cy="4306460"/>
          </a:xfrm>
          <a:prstGeom prst="rect">
            <a:avLst/>
          </a:prstGeom>
        </p:spPr>
      </p:pic>
    </p:spTree>
    <p:extLst>
      <p:ext uri="{BB962C8B-B14F-4D97-AF65-F5344CB8AC3E}">
        <p14:creationId xmlns:p14="http://schemas.microsoft.com/office/powerpoint/2010/main" val="460195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UTP</a:t>
            </a:r>
            <a:br>
              <a:rPr lang="en-US" dirty="0"/>
            </a:br>
            <a:r>
              <a:rPr lang="es-419" sz="2400"/>
              <a:t>Estándares y conectores de cableado UTP (Cont.)</a:t>
            </a:r>
          </a:p>
        </p:txBody>
      </p:sp>
      <p:pic>
        <p:nvPicPr>
          <p:cNvPr id="4" name="Picture 3">
            <a:extLst>
              <a:ext uri="{FF2B5EF4-FFF2-40B4-BE49-F238E27FC236}">
                <a16:creationId xmlns:a16="http://schemas.microsoft.com/office/drawing/2014/main" id="{BA3FD6E4-4BF3-4240-BC13-7B676A9FDF9A}"/>
              </a:ext>
            </a:extLst>
          </p:cNvPr>
          <p:cNvPicPr>
            <a:picLocks noChangeAspect="1"/>
          </p:cNvPicPr>
          <p:nvPr/>
        </p:nvPicPr>
        <p:blipFill>
          <a:blip r:embed="rId3"/>
          <a:stretch>
            <a:fillRect/>
          </a:stretch>
        </p:blipFill>
        <p:spPr>
          <a:xfrm>
            <a:off x="681322" y="731837"/>
            <a:ext cx="1152743" cy="1741377"/>
          </a:xfrm>
          <a:prstGeom prst="rect">
            <a:avLst/>
          </a:prstGeom>
        </p:spPr>
      </p:pic>
      <p:pic>
        <p:nvPicPr>
          <p:cNvPr id="8" name="Picture 7">
            <a:extLst>
              <a:ext uri="{FF2B5EF4-FFF2-40B4-BE49-F238E27FC236}">
                <a16:creationId xmlns:a16="http://schemas.microsoft.com/office/drawing/2014/main" id="{6E38D7A7-C224-F948-BC38-6EB511F63870}"/>
              </a:ext>
            </a:extLst>
          </p:cNvPr>
          <p:cNvPicPr>
            <a:picLocks noChangeAspect="1"/>
          </p:cNvPicPr>
          <p:nvPr/>
        </p:nvPicPr>
        <p:blipFill>
          <a:blip r:embed="rId4"/>
          <a:stretch>
            <a:fillRect/>
          </a:stretch>
        </p:blipFill>
        <p:spPr>
          <a:xfrm>
            <a:off x="2041326" y="939092"/>
            <a:ext cx="1503672" cy="1257744"/>
          </a:xfrm>
          <a:prstGeom prst="rect">
            <a:avLst/>
          </a:prstGeom>
        </p:spPr>
      </p:pic>
      <p:sp>
        <p:nvSpPr>
          <p:cNvPr id="17" name="TextBox 16">
            <a:extLst>
              <a:ext uri="{FF2B5EF4-FFF2-40B4-BE49-F238E27FC236}">
                <a16:creationId xmlns:a16="http://schemas.microsoft.com/office/drawing/2014/main" id="{A7CD34FA-9398-864C-9489-136B1105502D}"/>
              </a:ext>
            </a:extLst>
          </p:cNvPr>
          <p:cNvSpPr txBox="1"/>
          <p:nvPr/>
        </p:nvSpPr>
        <p:spPr>
          <a:xfrm>
            <a:off x="1483300" y="2282255"/>
            <a:ext cx="1537600" cy="307777"/>
          </a:xfrm>
          <a:prstGeom prst="rect">
            <a:avLst/>
          </a:prstGeom>
          <a:noFill/>
        </p:spPr>
        <p:txBody>
          <a:bodyPr wrap="none" rtlCol="0">
            <a:spAutoFit/>
          </a:bodyPr>
          <a:lstStyle/>
          <a:p>
            <a:pPr rtl="0"/>
            <a:r>
              <a:rPr lang="es-419" sz="1400"/>
              <a:t>Conector RJ-45</a:t>
            </a:r>
          </a:p>
        </p:txBody>
      </p:sp>
      <p:pic>
        <p:nvPicPr>
          <p:cNvPr id="10" name="Picture 9">
            <a:extLst>
              <a:ext uri="{FF2B5EF4-FFF2-40B4-BE49-F238E27FC236}">
                <a16:creationId xmlns:a16="http://schemas.microsoft.com/office/drawing/2014/main" id="{7844EFD8-BA62-954B-B9F2-003C3399FD51}"/>
              </a:ext>
            </a:extLst>
          </p:cNvPr>
          <p:cNvPicPr>
            <a:picLocks noChangeAspect="1"/>
          </p:cNvPicPr>
          <p:nvPr/>
        </p:nvPicPr>
        <p:blipFill>
          <a:blip r:embed="rId5"/>
          <a:stretch>
            <a:fillRect/>
          </a:stretch>
        </p:blipFill>
        <p:spPr>
          <a:xfrm>
            <a:off x="850041" y="2983229"/>
            <a:ext cx="951656" cy="1257744"/>
          </a:xfrm>
          <a:prstGeom prst="rect">
            <a:avLst/>
          </a:prstGeom>
        </p:spPr>
      </p:pic>
      <p:pic>
        <p:nvPicPr>
          <p:cNvPr id="12" name="Picture 11">
            <a:extLst>
              <a:ext uri="{FF2B5EF4-FFF2-40B4-BE49-F238E27FC236}">
                <a16:creationId xmlns:a16="http://schemas.microsoft.com/office/drawing/2014/main" id="{A3C04399-2672-F14A-9635-7DA0B6F6BD2F}"/>
              </a:ext>
            </a:extLst>
          </p:cNvPr>
          <p:cNvPicPr>
            <a:picLocks noChangeAspect="1"/>
          </p:cNvPicPr>
          <p:nvPr/>
        </p:nvPicPr>
        <p:blipFill>
          <a:blip r:embed="rId6"/>
          <a:stretch>
            <a:fillRect/>
          </a:stretch>
        </p:blipFill>
        <p:spPr>
          <a:xfrm>
            <a:off x="2365693" y="2983229"/>
            <a:ext cx="1413464" cy="1257743"/>
          </a:xfrm>
          <a:prstGeom prst="rect">
            <a:avLst/>
          </a:prstGeom>
        </p:spPr>
      </p:pic>
      <p:sp>
        <p:nvSpPr>
          <p:cNvPr id="18" name="TextBox 17">
            <a:extLst>
              <a:ext uri="{FF2B5EF4-FFF2-40B4-BE49-F238E27FC236}">
                <a16:creationId xmlns:a16="http://schemas.microsoft.com/office/drawing/2014/main" id="{B17A183A-435C-AA49-AFFC-BC09395ADF76}"/>
              </a:ext>
            </a:extLst>
          </p:cNvPr>
          <p:cNvSpPr txBox="1"/>
          <p:nvPr/>
        </p:nvSpPr>
        <p:spPr>
          <a:xfrm>
            <a:off x="1538831" y="4326392"/>
            <a:ext cx="1260281" cy="307777"/>
          </a:xfrm>
          <a:prstGeom prst="rect">
            <a:avLst/>
          </a:prstGeom>
          <a:noFill/>
        </p:spPr>
        <p:txBody>
          <a:bodyPr wrap="none" rtlCol="0">
            <a:spAutoFit/>
          </a:bodyPr>
          <a:lstStyle/>
          <a:p>
            <a:pPr rtl="0"/>
            <a:r>
              <a:rPr lang="es-419" sz="1400"/>
              <a:t>Enchufe RJ-45</a:t>
            </a:r>
          </a:p>
        </p:txBody>
      </p:sp>
      <p:pic>
        <p:nvPicPr>
          <p:cNvPr id="14" name="Picture 13">
            <a:extLst>
              <a:ext uri="{FF2B5EF4-FFF2-40B4-BE49-F238E27FC236}">
                <a16:creationId xmlns:a16="http://schemas.microsoft.com/office/drawing/2014/main" id="{433C858A-2163-CE43-A289-9E5276DE6856}"/>
              </a:ext>
            </a:extLst>
          </p:cNvPr>
          <p:cNvPicPr>
            <a:picLocks noChangeAspect="1"/>
          </p:cNvPicPr>
          <p:nvPr/>
        </p:nvPicPr>
        <p:blipFill>
          <a:blip r:embed="rId7"/>
          <a:stretch>
            <a:fillRect/>
          </a:stretch>
        </p:blipFill>
        <p:spPr>
          <a:xfrm>
            <a:off x="5891233" y="882948"/>
            <a:ext cx="2571445" cy="1370032"/>
          </a:xfrm>
          <a:prstGeom prst="rect">
            <a:avLst/>
          </a:prstGeom>
        </p:spPr>
      </p:pic>
      <p:sp>
        <p:nvSpPr>
          <p:cNvPr id="19" name="TextBox 18">
            <a:extLst>
              <a:ext uri="{FF2B5EF4-FFF2-40B4-BE49-F238E27FC236}">
                <a16:creationId xmlns:a16="http://schemas.microsoft.com/office/drawing/2014/main" id="{988BA4D4-01B8-A344-A17E-4BEDDC8786C3}"/>
              </a:ext>
            </a:extLst>
          </p:cNvPr>
          <p:cNvSpPr txBox="1"/>
          <p:nvPr/>
        </p:nvSpPr>
        <p:spPr>
          <a:xfrm>
            <a:off x="5891233" y="2250202"/>
            <a:ext cx="2470485" cy="307777"/>
          </a:xfrm>
          <a:prstGeom prst="rect">
            <a:avLst/>
          </a:prstGeom>
          <a:noFill/>
        </p:spPr>
        <p:txBody>
          <a:bodyPr wrap="none" rtlCol="0">
            <a:spAutoFit/>
          </a:bodyPr>
          <a:lstStyle/>
          <a:p>
            <a:pPr rtl="0"/>
            <a:r>
              <a:rPr lang="es-419" sz="1400"/>
              <a:t>Cable UTP mal terminado</a:t>
            </a:r>
          </a:p>
        </p:txBody>
      </p:sp>
      <p:pic>
        <p:nvPicPr>
          <p:cNvPr id="16" name="Picture 15">
            <a:extLst>
              <a:ext uri="{FF2B5EF4-FFF2-40B4-BE49-F238E27FC236}">
                <a16:creationId xmlns:a16="http://schemas.microsoft.com/office/drawing/2014/main" id="{880A1867-5D2E-2C4D-B373-E1B6440CA0DD}"/>
              </a:ext>
            </a:extLst>
          </p:cNvPr>
          <p:cNvPicPr>
            <a:picLocks noChangeAspect="1"/>
          </p:cNvPicPr>
          <p:nvPr/>
        </p:nvPicPr>
        <p:blipFill>
          <a:blip r:embed="rId8"/>
          <a:stretch>
            <a:fillRect/>
          </a:stretch>
        </p:blipFill>
        <p:spPr>
          <a:xfrm>
            <a:off x="5816009" y="2659010"/>
            <a:ext cx="2477950" cy="1347839"/>
          </a:xfrm>
          <a:prstGeom prst="rect">
            <a:avLst/>
          </a:prstGeom>
        </p:spPr>
      </p:pic>
      <p:sp>
        <p:nvSpPr>
          <p:cNvPr id="20" name="TextBox 19">
            <a:extLst>
              <a:ext uri="{FF2B5EF4-FFF2-40B4-BE49-F238E27FC236}">
                <a16:creationId xmlns:a16="http://schemas.microsoft.com/office/drawing/2014/main" id="{AEB19259-8FD8-E143-8B42-4941E201E9F4}"/>
              </a:ext>
            </a:extLst>
          </p:cNvPr>
          <p:cNvSpPr txBox="1"/>
          <p:nvPr/>
        </p:nvSpPr>
        <p:spPr>
          <a:xfrm>
            <a:off x="5891232" y="4006849"/>
            <a:ext cx="2669257" cy="307777"/>
          </a:xfrm>
          <a:prstGeom prst="rect">
            <a:avLst/>
          </a:prstGeom>
          <a:noFill/>
        </p:spPr>
        <p:txBody>
          <a:bodyPr wrap="none" rtlCol="0">
            <a:spAutoFit/>
          </a:bodyPr>
          <a:lstStyle/>
          <a:p>
            <a:pPr rtl="0"/>
            <a:r>
              <a:rPr lang="es-419" sz="1400"/>
              <a:t>Cable UTP correctamente terminado</a:t>
            </a:r>
          </a:p>
        </p:txBody>
      </p:sp>
    </p:spTree>
    <p:extLst>
      <p:ext uri="{BB962C8B-B14F-4D97-AF65-F5344CB8AC3E}">
        <p14:creationId xmlns:p14="http://schemas.microsoft.com/office/powerpoint/2010/main" val="2560120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85060"/>
            <a:ext cx="8345488" cy="731837"/>
          </a:xfrm>
        </p:spPr>
        <p:txBody>
          <a:bodyPr/>
          <a:lstStyle/>
          <a:p>
            <a:pPr rtl="0"/>
            <a:r>
              <a:rPr lang="es-419" sz="1600"/>
              <a:t>Cableado UTP</a:t>
            </a:r>
            <a:br>
              <a:rPr lang="en-US" dirty="0"/>
            </a:br>
            <a:r>
              <a:rPr lang="es-419" sz="2400"/>
              <a:t>Directo y Crossover Cables UTP </a:t>
            </a:r>
          </a:p>
        </p:txBody>
      </p:sp>
      <p:pic>
        <p:nvPicPr>
          <p:cNvPr id="4" name="Picture 3">
            <a:extLst>
              <a:ext uri="{FF2B5EF4-FFF2-40B4-BE49-F238E27FC236}">
                <a16:creationId xmlns:a16="http://schemas.microsoft.com/office/drawing/2014/main" id="{9A2A4AE6-4974-B345-8143-0F5E35175BB2}"/>
              </a:ext>
            </a:extLst>
          </p:cNvPr>
          <p:cNvPicPr>
            <a:picLocks noChangeAspect="1"/>
          </p:cNvPicPr>
          <p:nvPr/>
        </p:nvPicPr>
        <p:blipFill>
          <a:blip r:embed="rId3"/>
          <a:stretch>
            <a:fillRect/>
          </a:stretch>
        </p:blipFill>
        <p:spPr>
          <a:xfrm>
            <a:off x="2413590" y="877403"/>
            <a:ext cx="3742125" cy="1813242"/>
          </a:xfrm>
          <a:prstGeom prst="rect">
            <a:avLst/>
          </a:prstGeom>
        </p:spPr>
      </p:pic>
      <p:graphicFrame>
        <p:nvGraphicFramePr>
          <p:cNvPr id="5" name="Table 4">
            <a:extLst>
              <a:ext uri="{FF2B5EF4-FFF2-40B4-BE49-F238E27FC236}">
                <a16:creationId xmlns:a16="http://schemas.microsoft.com/office/drawing/2014/main" id="{CA4DD5F5-2964-1944-91B1-7A3C2EC8B5F2}"/>
              </a:ext>
            </a:extLst>
          </p:cNvPr>
          <p:cNvGraphicFramePr>
            <a:graphicFrameLocks noGrp="1"/>
          </p:cNvGraphicFramePr>
          <p:nvPr>
            <p:extLst>
              <p:ext uri="{D42A27DB-BD31-4B8C-83A1-F6EECF244321}">
                <p14:modId xmlns:p14="http://schemas.microsoft.com/office/powerpoint/2010/main" val="2322507103"/>
              </p:ext>
            </p:extLst>
          </p:nvPr>
        </p:nvGraphicFramePr>
        <p:xfrm>
          <a:off x="769088" y="2751151"/>
          <a:ext cx="7576401" cy="1915160"/>
        </p:xfrm>
        <a:graphic>
          <a:graphicData uri="http://schemas.openxmlformats.org/drawingml/2006/table">
            <a:tbl>
              <a:tblPr firstRow="1" bandRow="1">
                <a:tableStyleId>{5C22544A-7EE6-4342-B048-85BDC9FD1C3A}</a:tableStyleId>
              </a:tblPr>
              <a:tblGrid>
                <a:gridCol w="2324986">
                  <a:extLst>
                    <a:ext uri="{9D8B030D-6E8A-4147-A177-3AD203B41FA5}">
                      <a16:colId xmlns:a16="http://schemas.microsoft.com/office/drawing/2014/main" val="2767075972"/>
                    </a:ext>
                  </a:extLst>
                </a:gridCol>
                <a:gridCol w="2413591">
                  <a:extLst>
                    <a:ext uri="{9D8B030D-6E8A-4147-A177-3AD203B41FA5}">
                      <a16:colId xmlns:a16="http://schemas.microsoft.com/office/drawing/2014/main" val="2533726508"/>
                    </a:ext>
                  </a:extLst>
                </a:gridCol>
                <a:gridCol w="2837824">
                  <a:extLst>
                    <a:ext uri="{9D8B030D-6E8A-4147-A177-3AD203B41FA5}">
                      <a16:colId xmlns:a16="http://schemas.microsoft.com/office/drawing/2014/main" val="3265811275"/>
                    </a:ext>
                  </a:extLst>
                </a:gridCol>
              </a:tblGrid>
              <a:tr h="370840">
                <a:tc>
                  <a:txBody>
                    <a:bodyPr/>
                    <a:lstStyle/>
                    <a:p>
                      <a:pPr rtl="0"/>
                      <a:r>
                        <a:rPr lang="es-419" sz="1200"/>
                        <a:t>Tipo de cable</a:t>
                      </a:r>
                    </a:p>
                  </a:txBody>
                  <a:tcPr/>
                </a:tc>
                <a:tc>
                  <a:txBody>
                    <a:bodyPr/>
                    <a:lstStyle/>
                    <a:p>
                      <a:pPr rtl="0"/>
                      <a:r>
                        <a:rPr lang="es-419" sz="1200"/>
                        <a:t>Estándar</a:t>
                      </a:r>
                    </a:p>
                  </a:txBody>
                  <a:tcPr/>
                </a:tc>
                <a:tc>
                  <a:txBody>
                    <a:bodyPr/>
                    <a:lstStyle/>
                    <a:p>
                      <a:pPr rtl="0"/>
                      <a:r>
                        <a:rPr lang="es-419" sz="1200"/>
                        <a:t>Aplicación</a:t>
                      </a:r>
                    </a:p>
                  </a:txBody>
                  <a:tcPr/>
                </a:tc>
                <a:extLst>
                  <a:ext uri="{0D108BD9-81ED-4DB2-BD59-A6C34878D82A}">
                    <a16:rowId xmlns:a16="http://schemas.microsoft.com/office/drawing/2014/main" val="3025646199"/>
                  </a:ext>
                </a:extLst>
              </a:tr>
              <a:tr h="370840">
                <a:tc>
                  <a:txBody>
                    <a:bodyPr/>
                    <a:lstStyle/>
                    <a:p>
                      <a:pPr rtl="0"/>
                      <a:r>
                        <a:rPr lang="es-419" sz="1200">
                          <a:solidFill>
                            <a:srgbClr val="000000"/>
                          </a:solidFill>
                        </a:rPr>
                        <a:t>Cable directo de Ethernet</a:t>
                      </a:r>
                    </a:p>
                  </a:txBody>
                  <a:tcPr/>
                </a:tc>
                <a:tc>
                  <a:txBody>
                    <a:bodyPr/>
                    <a:lstStyle/>
                    <a:p>
                      <a:pPr rtl="0"/>
                      <a:r>
                        <a:rPr lang="es-419" sz="1200">
                          <a:solidFill>
                            <a:srgbClr val="000000"/>
                          </a:solidFill>
                        </a:rPr>
                        <a:t>Ambos extremos T568A o T568B</a:t>
                      </a:r>
                    </a:p>
                  </a:txBody>
                  <a:tcPr/>
                </a:tc>
                <a:tc>
                  <a:txBody>
                    <a:bodyPr/>
                    <a:lstStyle/>
                    <a:p>
                      <a:pPr rtl="0"/>
                      <a:r>
                        <a:rPr lang="es-419" sz="1200">
                          <a:solidFill>
                            <a:srgbClr val="000000"/>
                          </a:solidFill>
                        </a:rPr>
                        <a:t>Host a dispositivo de red</a:t>
                      </a:r>
                    </a:p>
                  </a:txBody>
                  <a:tcPr/>
                </a:tc>
                <a:extLst>
                  <a:ext uri="{0D108BD9-81ED-4DB2-BD59-A6C34878D82A}">
                    <a16:rowId xmlns:a16="http://schemas.microsoft.com/office/drawing/2014/main" val="3188198789"/>
                  </a:ext>
                </a:extLst>
              </a:tr>
              <a:tr h="370840">
                <a:tc>
                  <a:txBody>
                    <a:bodyPr/>
                    <a:lstStyle/>
                    <a:p>
                      <a:pPr rtl="0"/>
                      <a:r>
                        <a:rPr lang="es-419" sz="1200">
                          <a:solidFill>
                            <a:srgbClr val="000000"/>
                          </a:solidFill>
                        </a:rPr>
                        <a:t>Ethernet Crossover *</a:t>
                      </a:r>
                    </a:p>
                  </a:txBody>
                  <a:tcPr/>
                </a:tc>
                <a:tc>
                  <a:txBody>
                    <a:bodyPr/>
                    <a:lstStyle/>
                    <a:p>
                      <a:pPr rtl="0"/>
                      <a:r>
                        <a:rPr lang="es-419" sz="1200">
                          <a:solidFill>
                            <a:srgbClr val="000000"/>
                          </a:solidFill>
                        </a:rPr>
                        <a:t>Un extremo T568A, otro extremo T568B.</a:t>
                      </a:r>
                    </a:p>
                  </a:txBody>
                  <a:tcPr/>
                </a:tc>
                <a:tc>
                  <a:txBody>
                    <a:bodyPr/>
                    <a:lstStyle/>
                    <a:p>
                      <a:pPr rtl="0"/>
                      <a:r>
                        <a:rPr lang="es-419" sz="1200">
                          <a:solidFill>
                            <a:srgbClr val="000000"/>
                          </a:solidFill>
                        </a:rPr>
                        <a:t>Host a host, conmutador a conmutador, enrutador a enrutador</a:t>
                      </a:r>
                    </a:p>
                  </a:txBody>
                  <a:tcPr/>
                </a:tc>
                <a:extLst>
                  <a:ext uri="{0D108BD9-81ED-4DB2-BD59-A6C34878D82A}">
                    <a16:rowId xmlns:a16="http://schemas.microsoft.com/office/drawing/2014/main" val="4082003186"/>
                  </a:ext>
                </a:extLst>
              </a:tr>
              <a:tr h="122239">
                <a:tc gridSpan="3">
                  <a:txBody>
                    <a:bodyPr/>
                    <a:lstStyle/>
                    <a:p>
                      <a:pPr rtl="0"/>
                      <a:r>
                        <a:rPr lang="es-419" sz="1100">
                          <a:solidFill>
                            <a:srgbClr val="000000"/>
                          </a:solidFill>
                        </a:rPr>
                        <a:t>* Considerado heredado debido a que la mayoría de las NIC utilizan Auto-MDIX para detectar el tipo de cable y la conexión completa</a:t>
                      </a:r>
                    </a:p>
                  </a:txBody>
                  <a:tcPr/>
                </a:tc>
                <a:tc hMerge="1">
                  <a:txBody>
                    <a:bodyPr/>
                    <a:lstStyle/>
                    <a:p>
                      <a:endParaRPr lang="en-US" sz="1200" dirty="0">
                        <a:solidFill>
                          <a:srgbClr val="000000"/>
                        </a:solidFill>
                      </a:endParaRPr>
                    </a:p>
                  </a:txBody>
                  <a:tcPr/>
                </a:tc>
                <a:tc hMerge="1">
                  <a:txBody>
                    <a:bodyPr/>
                    <a:lstStyle/>
                    <a:p>
                      <a:endParaRPr lang="en-US" sz="1200" dirty="0">
                        <a:solidFill>
                          <a:srgbClr val="000000"/>
                        </a:solidFill>
                      </a:endParaRPr>
                    </a:p>
                  </a:txBody>
                  <a:tcPr/>
                </a:tc>
                <a:extLst>
                  <a:ext uri="{0D108BD9-81ED-4DB2-BD59-A6C34878D82A}">
                    <a16:rowId xmlns:a16="http://schemas.microsoft.com/office/drawing/2014/main" val="2604894185"/>
                  </a:ext>
                </a:extLst>
              </a:tr>
              <a:tr h="370840">
                <a:tc>
                  <a:txBody>
                    <a:bodyPr/>
                    <a:lstStyle/>
                    <a:p>
                      <a:pPr rtl="0"/>
                      <a:r>
                        <a:rPr lang="es-419" sz="1200">
                          <a:solidFill>
                            <a:srgbClr val="000000"/>
                          </a:solidFill>
                        </a:rPr>
                        <a:t>De consola</a:t>
                      </a:r>
                    </a:p>
                  </a:txBody>
                  <a:tcPr/>
                </a:tc>
                <a:tc>
                  <a:txBody>
                    <a:bodyPr/>
                    <a:lstStyle/>
                    <a:p>
                      <a:pPr rtl="0"/>
                      <a:r>
                        <a:rPr lang="es-419" sz="1200">
                          <a:solidFill>
                            <a:srgbClr val="000000"/>
                          </a:solidFill>
                        </a:rPr>
                        <a:t>Propiedad exclusiva de Cisco</a:t>
                      </a:r>
                    </a:p>
                  </a:txBody>
                  <a:tcPr/>
                </a:tc>
                <a:tc>
                  <a:txBody>
                    <a:bodyPr/>
                    <a:lstStyle/>
                    <a:p>
                      <a:pPr rtl="0"/>
                      <a:r>
                        <a:rPr lang="es-419" sz="1200">
                          <a:solidFill>
                            <a:srgbClr val="000000"/>
                          </a:solidFill>
                        </a:rPr>
                        <a:t>Puerto serie del host al puerto del router o de la consola del conmutador, mediante un adaptador</a:t>
                      </a:r>
                    </a:p>
                  </a:txBody>
                  <a:tcPr/>
                </a:tc>
                <a:extLst>
                  <a:ext uri="{0D108BD9-81ED-4DB2-BD59-A6C34878D82A}">
                    <a16:rowId xmlns:a16="http://schemas.microsoft.com/office/drawing/2014/main" val="2506356182"/>
                  </a:ext>
                </a:extLst>
              </a:tr>
            </a:tbl>
          </a:graphicData>
        </a:graphic>
      </p:graphicFrame>
    </p:spTree>
    <p:extLst>
      <p:ext uri="{BB962C8B-B14F-4D97-AF65-F5344CB8AC3E}">
        <p14:creationId xmlns:p14="http://schemas.microsoft.com/office/powerpoint/2010/main" val="3826224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4.5 Cableado de fibra óptica</a:t>
            </a:r>
          </a:p>
        </p:txBody>
      </p:sp>
    </p:spTree>
    <p:custDataLst>
      <p:tags r:id="rId1"/>
    </p:custDataLst>
    <p:extLst>
      <p:ext uri="{BB962C8B-B14F-4D97-AF65-F5344CB8AC3E}">
        <p14:creationId xmlns:p14="http://schemas.microsoft.com/office/powerpoint/2010/main" val="254905153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 </a:t>
            </a:r>
            <a:br>
              <a:rPr lang="en-US" dirty="0"/>
            </a:br>
            <a:r>
              <a:rPr lang="es-419" sz="2400"/>
              <a:t>Propiedades del cableado de fibra óptica</a:t>
            </a:r>
          </a:p>
        </p:txBody>
      </p:sp>
      <p:sp>
        <p:nvSpPr>
          <p:cNvPr id="5" name="Content Placeholder 4">
            <a:extLst>
              <a:ext uri="{FF2B5EF4-FFF2-40B4-BE49-F238E27FC236}">
                <a16:creationId xmlns:a16="http://schemas.microsoft.com/office/drawing/2014/main" id="{CC4F0493-B526-DE4A-B220-F79C82C4F124}"/>
              </a:ext>
            </a:extLst>
          </p:cNvPr>
          <p:cNvSpPr>
            <a:spLocks noGrp="1"/>
          </p:cNvSpPr>
          <p:nvPr>
            <p:ph idx="1"/>
          </p:nvPr>
        </p:nvSpPr>
        <p:spPr>
          <a:xfrm>
            <a:off x="431971" y="902311"/>
            <a:ext cx="7755099" cy="3505566"/>
          </a:xfrm>
        </p:spPr>
        <p:txBody>
          <a:bodyPr/>
          <a:lstStyle/>
          <a:p>
            <a:pPr marL="342900" indent="-342900" algn="l" rtl="0">
              <a:buFont typeface="Arial" panose="020B0604020202020204" pitchFamily="34" charset="0"/>
              <a:buChar char="•"/>
            </a:pPr>
            <a:r>
              <a:rPr lang="es-419" sz="1600">
                <a:solidFill>
                  <a:srgbClr val="000000"/>
                </a:solidFill>
              </a:rPr>
              <a:t>No es tan común como UTP debido al gasto involucrado</a:t>
            </a:r>
          </a:p>
          <a:p>
            <a:pPr marL="342900" indent="-342900" algn="l" rtl="0">
              <a:buFont typeface="Arial" panose="020B0604020202020204" pitchFamily="34" charset="0"/>
              <a:buChar char="•"/>
            </a:pPr>
            <a:r>
              <a:rPr lang="es-419" sz="1600">
                <a:solidFill>
                  <a:srgbClr val="000000"/>
                </a:solidFill>
              </a:rPr>
              <a:t>Ideal para algunos escenarios de redes</a:t>
            </a:r>
          </a:p>
          <a:p>
            <a:pPr marL="342900" indent="-342900" algn="l" rtl="0">
              <a:buFont typeface="Arial" panose="020B0604020202020204" pitchFamily="34" charset="0"/>
              <a:buChar char="•"/>
            </a:pPr>
            <a:r>
              <a:rPr lang="es-419" sz="1600">
                <a:solidFill>
                  <a:srgbClr val="000000"/>
                </a:solidFill>
              </a:rPr>
              <a:t>Propiedades del cableado de fibra óptica</a:t>
            </a:r>
          </a:p>
          <a:p>
            <a:pPr marL="342900" indent="-342900" algn="l" rtl="0">
              <a:buFont typeface="Arial" panose="020B0604020202020204" pitchFamily="34" charset="0"/>
              <a:buChar char="•"/>
            </a:pPr>
            <a:r>
              <a:rPr lang="es-419" sz="1600">
                <a:solidFill>
                  <a:srgbClr val="000000"/>
                </a:solidFill>
              </a:rPr>
              <a:t>Menos susceptible a la atenuación y completamente inmune a la EMI/RFI</a:t>
            </a:r>
          </a:p>
          <a:p>
            <a:pPr marL="342900" indent="-342900" algn="l" rtl="0">
              <a:buFont typeface="Arial" panose="020B0604020202020204" pitchFamily="34" charset="0"/>
              <a:buChar char="•"/>
            </a:pPr>
            <a:r>
              <a:rPr lang="es-419" sz="1600">
                <a:solidFill>
                  <a:srgbClr val="000000"/>
                </a:solidFill>
              </a:rPr>
              <a:t>Hecho de hebras flexibles y extremadamente finas de vidrio muy puro.</a:t>
            </a:r>
          </a:p>
          <a:p>
            <a:pPr marL="342900" indent="-342900" algn="l" rtl="0">
              <a:buFont typeface="Arial" panose="020B0604020202020204" pitchFamily="34" charset="0"/>
              <a:buChar char="•"/>
            </a:pPr>
            <a:r>
              <a:rPr lang="es-419" sz="1600">
                <a:solidFill>
                  <a:srgbClr val="000000"/>
                </a:solidFill>
              </a:rPr>
              <a:t>Utiliza un láser o LED para codificar bits como pulsos de luz</a:t>
            </a:r>
          </a:p>
          <a:p>
            <a:pPr marL="342900" indent="-342900" algn="l" rtl="0">
              <a:buFont typeface="Arial" panose="020B0604020202020204" pitchFamily="34" charset="0"/>
              <a:buChar char="•"/>
            </a:pPr>
            <a:r>
              <a:rPr lang="es-419" sz="1600">
                <a:solidFill>
                  <a:srgbClr val="000000"/>
                </a:solidFill>
              </a:rPr>
              <a:t>El cable de fibra óptica actúa como una guía de onda para transmitir luz entre los dos extremos con una mínima pérdida de señal.</a:t>
            </a:r>
          </a:p>
        </p:txBody>
      </p:sp>
    </p:spTree>
    <p:extLst>
      <p:ext uri="{BB962C8B-B14F-4D97-AF65-F5344CB8AC3E}">
        <p14:creationId xmlns:p14="http://schemas.microsoft.com/office/powerpoint/2010/main" val="3566960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9427"/>
            <a:ext cx="8345488" cy="731837"/>
          </a:xfrm>
        </p:spPr>
        <p:txBody>
          <a:bodyPr/>
          <a:lstStyle/>
          <a:p>
            <a:pPr rtl="0"/>
            <a:r>
              <a:rPr lang="es-419" sz="1600"/>
              <a:t>Cableado de fibra óptica</a:t>
            </a:r>
            <a:br>
              <a:rPr lang="en-US" dirty="0"/>
            </a:br>
            <a:r>
              <a:rPr lang="es-419" sz="2400"/>
              <a:t>Tipos de medios de fibra</a:t>
            </a:r>
          </a:p>
        </p:txBody>
      </p:sp>
      <p:sp>
        <p:nvSpPr>
          <p:cNvPr id="10" name="TextBox 9">
            <a:extLst>
              <a:ext uri="{FF2B5EF4-FFF2-40B4-BE49-F238E27FC236}">
                <a16:creationId xmlns:a16="http://schemas.microsoft.com/office/drawing/2014/main" id="{0145086B-2901-0F41-A9EB-B71B1C482E4F}"/>
              </a:ext>
            </a:extLst>
          </p:cNvPr>
          <p:cNvSpPr txBox="1"/>
          <p:nvPr/>
        </p:nvSpPr>
        <p:spPr>
          <a:xfrm>
            <a:off x="1223992" y="776263"/>
            <a:ext cx="1858201" cy="338554"/>
          </a:xfrm>
          <a:prstGeom prst="rect">
            <a:avLst/>
          </a:prstGeom>
          <a:noFill/>
        </p:spPr>
        <p:txBody>
          <a:bodyPr wrap="none" rtlCol="0">
            <a:spAutoFit/>
          </a:bodyPr>
          <a:lstStyle/>
          <a:p>
            <a:pPr rtl="0"/>
            <a:r>
              <a:rPr lang="es-419" sz="1600"/>
              <a:t>Fibra monomodo</a:t>
            </a:r>
          </a:p>
        </p:txBody>
      </p:sp>
      <p:sp>
        <p:nvSpPr>
          <p:cNvPr id="12" name="TextBox 11">
            <a:extLst>
              <a:ext uri="{FF2B5EF4-FFF2-40B4-BE49-F238E27FC236}">
                <a16:creationId xmlns:a16="http://schemas.microsoft.com/office/drawing/2014/main" id="{2A4ED91E-0D65-D341-8674-40BFA887E49F}"/>
              </a:ext>
            </a:extLst>
          </p:cNvPr>
          <p:cNvSpPr txBox="1"/>
          <p:nvPr/>
        </p:nvSpPr>
        <p:spPr>
          <a:xfrm>
            <a:off x="856904" y="3044268"/>
            <a:ext cx="2592376" cy="738664"/>
          </a:xfrm>
          <a:prstGeom prst="rect">
            <a:avLst/>
          </a:prstGeom>
          <a:noFill/>
        </p:spPr>
        <p:txBody>
          <a:bodyPr wrap="none" rtlCol="0">
            <a:spAutoFit/>
          </a:bodyPr>
          <a:lstStyle/>
          <a:p>
            <a:pPr marL="285750" indent="-285750" rtl="0">
              <a:buFont typeface="Arial" panose="020B0604020202020204" pitchFamily="34" charset="0"/>
              <a:buChar char="•"/>
            </a:pPr>
            <a:r>
              <a:rPr lang="es-419" sz="1400">
                <a:solidFill>
                  <a:srgbClr val="000000"/>
                </a:solidFill>
              </a:rPr>
              <a:t>Núcleo muy pequeño</a:t>
            </a:r>
          </a:p>
          <a:p>
            <a:pPr marL="285750" indent="-285750" rtl="0">
              <a:buFont typeface="Arial" panose="020B0604020202020204" pitchFamily="34" charset="0"/>
              <a:buChar char="•"/>
            </a:pPr>
            <a:r>
              <a:rPr lang="es-419" sz="1400">
                <a:solidFill>
                  <a:srgbClr val="000000"/>
                </a:solidFill>
              </a:rPr>
              <a:t>Utiliza costosos láseres.</a:t>
            </a:r>
          </a:p>
          <a:p>
            <a:pPr marL="285750" indent="-285750" rtl="0">
              <a:buFont typeface="Arial" panose="020B0604020202020204" pitchFamily="34" charset="0"/>
              <a:buChar char="•"/>
            </a:pPr>
            <a:r>
              <a:rPr lang="es-419" sz="1400">
                <a:solidFill>
                  <a:srgbClr val="000000"/>
                </a:solidFill>
              </a:rPr>
              <a:t>Aplicaciones de larga distancia</a:t>
            </a:r>
          </a:p>
        </p:txBody>
      </p:sp>
      <p:pic>
        <p:nvPicPr>
          <p:cNvPr id="7" name="Picture 6">
            <a:extLst>
              <a:ext uri="{FF2B5EF4-FFF2-40B4-BE49-F238E27FC236}">
                <a16:creationId xmlns:a16="http://schemas.microsoft.com/office/drawing/2014/main" id="{85F69D71-1615-F943-A89B-B8E540C616D0}"/>
              </a:ext>
            </a:extLst>
          </p:cNvPr>
          <p:cNvPicPr>
            <a:picLocks noChangeAspect="1"/>
          </p:cNvPicPr>
          <p:nvPr/>
        </p:nvPicPr>
        <p:blipFill>
          <a:blip r:embed="rId3"/>
          <a:stretch>
            <a:fillRect/>
          </a:stretch>
        </p:blipFill>
        <p:spPr>
          <a:xfrm>
            <a:off x="404037" y="1159244"/>
            <a:ext cx="3498112" cy="1826949"/>
          </a:xfrm>
          <a:prstGeom prst="rect">
            <a:avLst/>
          </a:prstGeom>
        </p:spPr>
      </p:pic>
      <p:sp>
        <p:nvSpPr>
          <p:cNvPr id="11" name="TextBox 10">
            <a:extLst>
              <a:ext uri="{FF2B5EF4-FFF2-40B4-BE49-F238E27FC236}">
                <a16:creationId xmlns:a16="http://schemas.microsoft.com/office/drawing/2014/main" id="{602F7914-42F0-484B-BB97-EB9EA6A329D7}"/>
              </a:ext>
            </a:extLst>
          </p:cNvPr>
          <p:cNvSpPr txBox="1"/>
          <p:nvPr/>
        </p:nvSpPr>
        <p:spPr>
          <a:xfrm>
            <a:off x="5976150" y="776263"/>
            <a:ext cx="1654620" cy="338554"/>
          </a:xfrm>
          <a:prstGeom prst="rect">
            <a:avLst/>
          </a:prstGeom>
          <a:noFill/>
        </p:spPr>
        <p:txBody>
          <a:bodyPr wrap="none" rtlCol="0">
            <a:spAutoFit/>
          </a:bodyPr>
          <a:lstStyle/>
          <a:p>
            <a:pPr rtl="0"/>
            <a:r>
              <a:rPr lang="es-419" sz="1600"/>
              <a:t>Fibra de modos múltiples</a:t>
            </a:r>
          </a:p>
        </p:txBody>
      </p:sp>
      <p:sp>
        <p:nvSpPr>
          <p:cNvPr id="13" name="TextBox 12">
            <a:extLst>
              <a:ext uri="{FF2B5EF4-FFF2-40B4-BE49-F238E27FC236}">
                <a16:creationId xmlns:a16="http://schemas.microsoft.com/office/drawing/2014/main" id="{D9E7D19F-4913-9C4C-95A2-35193F2716BF}"/>
              </a:ext>
            </a:extLst>
          </p:cNvPr>
          <p:cNvSpPr txBox="1"/>
          <p:nvPr/>
        </p:nvSpPr>
        <p:spPr>
          <a:xfrm>
            <a:off x="5496243" y="2941486"/>
            <a:ext cx="3066802" cy="954107"/>
          </a:xfrm>
          <a:prstGeom prst="rect">
            <a:avLst/>
          </a:prstGeom>
          <a:noFill/>
        </p:spPr>
        <p:txBody>
          <a:bodyPr wrap="none" rtlCol="0">
            <a:spAutoFit/>
          </a:bodyPr>
          <a:lstStyle/>
          <a:p>
            <a:pPr marL="285750" indent="-285750" rtl="0">
              <a:buFont typeface="Arial" panose="020B0604020202020204" pitchFamily="34" charset="0"/>
              <a:buChar char="•"/>
            </a:pPr>
            <a:r>
              <a:rPr lang="es-419" sz="1400">
                <a:solidFill>
                  <a:srgbClr val="000000"/>
                </a:solidFill>
              </a:rPr>
              <a:t>Núcleo más grande</a:t>
            </a:r>
          </a:p>
          <a:p>
            <a:pPr marL="285750" indent="-285750" rtl="0">
              <a:buFont typeface="Arial" panose="020B0604020202020204" pitchFamily="34" charset="0"/>
              <a:buChar char="•"/>
            </a:pPr>
            <a:r>
              <a:rPr lang="es-419" sz="1400">
                <a:solidFill>
                  <a:srgbClr val="000000"/>
                </a:solidFill>
              </a:rPr>
              <a:t>Utiliza LED menos caros.</a:t>
            </a:r>
          </a:p>
          <a:p>
            <a:pPr marL="285750" indent="-285750" rtl="0">
              <a:buFont typeface="Arial" panose="020B0604020202020204" pitchFamily="34" charset="0"/>
              <a:buChar char="•"/>
            </a:pPr>
            <a:r>
              <a:rPr lang="es-419" sz="1400">
                <a:solidFill>
                  <a:srgbClr val="000000"/>
                </a:solidFill>
              </a:rPr>
              <a:t>Los LEDs transmiten en diferentes ángulos</a:t>
            </a:r>
          </a:p>
          <a:p>
            <a:pPr marL="285750" indent="-285750" rtl="0">
              <a:buFont typeface="Arial" panose="020B0604020202020204" pitchFamily="34" charset="0"/>
              <a:buChar char="•"/>
            </a:pPr>
            <a:r>
              <a:rPr lang="es-419" sz="1400">
                <a:solidFill>
                  <a:srgbClr val="000000"/>
                </a:solidFill>
              </a:rPr>
              <a:t>Hasta 10 Gbps más de 550 metros</a:t>
            </a:r>
          </a:p>
        </p:txBody>
      </p:sp>
      <p:pic>
        <p:nvPicPr>
          <p:cNvPr id="9" name="Picture 8">
            <a:extLst>
              <a:ext uri="{FF2B5EF4-FFF2-40B4-BE49-F238E27FC236}">
                <a16:creationId xmlns:a16="http://schemas.microsoft.com/office/drawing/2014/main" id="{E68DE850-D35E-6A46-911C-7201A131A7ED}"/>
              </a:ext>
            </a:extLst>
          </p:cNvPr>
          <p:cNvPicPr>
            <a:picLocks noChangeAspect="1"/>
          </p:cNvPicPr>
          <p:nvPr/>
        </p:nvPicPr>
        <p:blipFill>
          <a:blip r:embed="rId4"/>
          <a:stretch>
            <a:fillRect/>
          </a:stretch>
        </p:blipFill>
        <p:spPr>
          <a:xfrm>
            <a:off x="5054404" y="1159244"/>
            <a:ext cx="3498112" cy="1822655"/>
          </a:xfrm>
          <a:prstGeom prst="rect">
            <a:avLst/>
          </a:prstGeom>
        </p:spPr>
      </p:pic>
      <p:sp>
        <p:nvSpPr>
          <p:cNvPr id="14" name="TextBox 13">
            <a:extLst>
              <a:ext uri="{FF2B5EF4-FFF2-40B4-BE49-F238E27FC236}">
                <a16:creationId xmlns:a16="http://schemas.microsoft.com/office/drawing/2014/main" id="{D010E103-DB24-A243-A5CD-29306830B737}"/>
              </a:ext>
            </a:extLst>
          </p:cNvPr>
          <p:cNvSpPr txBox="1"/>
          <p:nvPr/>
        </p:nvSpPr>
        <p:spPr>
          <a:xfrm>
            <a:off x="475618" y="4025477"/>
            <a:ext cx="8192763" cy="738664"/>
          </a:xfrm>
          <a:prstGeom prst="rect">
            <a:avLst/>
          </a:prstGeom>
          <a:noFill/>
        </p:spPr>
        <p:txBody>
          <a:bodyPr wrap="square" rtlCol="0">
            <a:spAutoFit/>
          </a:bodyPr>
          <a:lstStyle/>
          <a:p>
            <a:pPr rtl="0"/>
            <a:r>
              <a:rPr lang="es-419" sz="1400">
                <a:solidFill>
                  <a:srgbClr val="000000"/>
                </a:solidFill>
              </a:rPr>
              <a:t>La dispersión se refiere a la extensión de los pulsos de luz con el tiempo. El aumento de la dispersión significa una mayor pérdida de la intensidad de la señal. MMF tiene mayor dispersión que SMF, con una distancia máxima de cable para MMF es de 550 metros.</a:t>
            </a:r>
          </a:p>
        </p:txBody>
      </p:sp>
    </p:spTree>
    <p:extLst>
      <p:ext uri="{BB962C8B-B14F-4D97-AF65-F5344CB8AC3E}">
        <p14:creationId xmlns:p14="http://schemas.microsoft.com/office/powerpoint/2010/main" val="93514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br>
              <a:rPr lang="en-US" dirty="0"/>
            </a:br>
            <a:r>
              <a:rPr lang="es-419" sz="2400"/>
              <a:t>Uso de cableado de fibra óptica</a:t>
            </a:r>
          </a:p>
        </p:txBody>
      </p:sp>
      <p:sp>
        <p:nvSpPr>
          <p:cNvPr id="4" name="Content Placeholder 3">
            <a:extLst>
              <a:ext uri="{FF2B5EF4-FFF2-40B4-BE49-F238E27FC236}">
                <a16:creationId xmlns:a16="http://schemas.microsoft.com/office/drawing/2014/main" id="{DFF076BC-3C2E-CE4F-A6DA-A339E2D4B22B}"/>
              </a:ext>
            </a:extLst>
          </p:cNvPr>
          <p:cNvSpPr>
            <a:spLocks noGrp="1"/>
          </p:cNvSpPr>
          <p:nvPr>
            <p:ph idx="1"/>
          </p:nvPr>
        </p:nvSpPr>
        <p:spPr>
          <a:xfrm>
            <a:off x="431971" y="933119"/>
            <a:ext cx="8280057" cy="3073946"/>
          </a:xfrm>
        </p:spPr>
        <p:txBody>
          <a:bodyPr/>
          <a:lstStyle/>
          <a:p>
            <a:pPr algn="l" rtl="0"/>
            <a:r>
              <a:rPr lang="es-419" sz="1600">
                <a:solidFill>
                  <a:srgbClr val="000000"/>
                </a:solidFill>
              </a:rPr>
              <a:t>En la actualidad, el cableado de fibra óptica se utiliza en cuatro tipos de industrias:</a:t>
            </a:r>
          </a:p>
          <a:p>
            <a:pPr algn="l"/>
            <a:endParaRPr lang="en-US" sz="1600" dirty="0">
              <a:solidFill>
                <a:srgbClr val="000000"/>
              </a:solidFill>
            </a:endParaRPr>
          </a:p>
          <a:p>
            <a:pPr marL="342900" indent="-342900" algn="l" rtl="0">
              <a:buFont typeface="+mj-lt"/>
              <a:buAutoNum type="arabicPeriod"/>
            </a:pPr>
            <a:r>
              <a:rPr lang="es-419" sz="1600" b="1">
                <a:solidFill>
                  <a:srgbClr val="000000"/>
                </a:solidFill>
              </a:rPr>
              <a:t>Redes empresariales: -</a:t>
            </a:r>
            <a:r>
              <a:rPr lang="es-419" sz="1600">
                <a:solidFill>
                  <a:srgbClr val="000000"/>
                </a:solidFill>
              </a:rPr>
              <a:t>se utilizan para aplicaciones de cableado backbone y dispositivos de infraestructura de interconexión</a:t>
            </a:r>
          </a:p>
          <a:p>
            <a:pPr marL="342900" indent="-342900" algn="l" rtl="0">
              <a:buFont typeface="+mj-lt"/>
              <a:buAutoNum type="arabicPeriod"/>
            </a:pPr>
            <a:r>
              <a:rPr lang="es-419" sz="1600" b="1">
                <a:solidFill>
                  <a:srgbClr val="000000"/>
                </a:solidFill>
              </a:rPr>
              <a:t>Fibra hasta el hogar (FTTH): -</a:t>
            </a:r>
            <a:r>
              <a:rPr lang="es-419" sz="1600">
                <a:solidFill>
                  <a:srgbClr val="000000"/>
                </a:solidFill>
              </a:rPr>
              <a:t>se utiliza para proporcionar servicios de banda ancha siempre activos a hogares y pequeñas empresas</a:t>
            </a:r>
          </a:p>
          <a:p>
            <a:pPr marL="342900" indent="-342900" algn="l" rtl="0">
              <a:buFont typeface="+mj-lt"/>
              <a:buAutoNum type="arabicPeriod"/>
            </a:pPr>
            <a:r>
              <a:rPr lang="es-419" sz="1600" b="1">
                <a:solidFill>
                  <a:srgbClr val="000000"/>
                </a:solidFill>
              </a:rPr>
              <a:t>Redes de larga distancia:-</a:t>
            </a:r>
            <a:r>
              <a:rPr lang="es-419" sz="1600">
                <a:solidFill>
                  <a:srgbClr val="000000"/>
                </a:solidFill>
              </a:rPr>
              <a:t>utilizadas por proveedores de servicios para conectar países y ciudades</a:t>
            </a:r>
          </a:p>
          <a:p>
            <a:pPr marL="342900" indent="-342900" algn="l" rtl="0">
              <a:buFont typeface="+mj-lt"/>
              <a:buAutoNum type="arabicPeriod"/>
            </a:pPr>
            <a:r>
              <a:rPr lang="es-419" sz="1600" b="1">
                <a:solidFill>
                  <a:srgbClr val="000000"/>
                </a:solidFill>
              </a:rPr>
              <a:t>Redes de cable submarino:-</a:t>
            </a:r>
            <a:r>
              <a:rPr lang="es-419" sz="1600">
                <a:solidFill>
                  <a:srgbClr val="000000"/>
                </a:solidFill>
              </a:rPr>
              <a:t>se utilizan para proporcionar soluciones confiables de alta velocidad y alta capacidad capaces de sobrevivir en entornos submarinos hostiles a distancias transoceánicas.</a:t>
            </a:r>
            <a:r>
              <a:rPr lang="es-419" sz="1600" b="1">
                <a:solidFill>
                  <a:srgbClr val="000000"/>
                </a:solidFill>
              </a:rPr>
              <a:t> </a:t>
            </a:r>
          </a:p>
          <a:p>
            <a:pPr algn="l"/>
            <a:endParaRPr lang="en-US" sz="1600" dirty="0">
              <a:solidFill>
                <a:srgbClr val="000000"/>
              </a:solidFill>
            </a:endParaRPr>
          </a:p>
          <a:p>
            <a:pPr algn="l" rtl="0"/>
            <a:r>
              <a:rPr lang="es-419" sz="1600">
                <a:solidFill>
                  <a:srgbClr val="000000"/>
                </a:solidFill>
              </a:rPr>
              <a:t>En este curso, nos centraremos en el uso de la fibra óptica en el nivel de empresa.</a:t>
            </a:r>
          </a:p>
          <a:p>
            <a:pPr algn="l"/>
            <a:endParaRPr lang="en-US" sz="1400" dirty="0">
              <a:solidFill>
                <a:srgbClr val="000000"/>
              </a:solidFill>
            </a:endParaRPr>
          </a:p>
        </p:txBody>
      </p:sp>
    </p:spTree>
    <p:extLst>
      <p:ext uri="{BB962C8B-B14F-4D97-AF65-F5344CB8AC3E}">
        <p14:creationId xmlns:p14="http://schemas.microsoft.com/office/powerpoint/2010/main" val="424732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br>
              <a:rPr lang="en-US" dirty="0"/>
            </a:br>
            <a:r>
              <a:rPr lang="es-419" sz="2400"/>
              <a:t>Conectores de fibra óptica</a:t>
            </a:r>
          </a:p>
        </p:txBody>
      </p:sp>
      <p:pic>
        <p:nvPicPr>
          <p:cNvPr id="9" name="Picture 8">
            <a:extLst>
              <a:ext uri="{FF2B5EF4-FFF2-40B4-BE49-F238E27FC236}">
                <a16:creationId xmlns:a16="http://schemas.microsoft.com/office/drawing/2014/main" id="{B26D65F4-B7C3-924E-9B83-6DED04AD85D6}"/>
              </a:ext>
            </a:extLst>
          </p:cNvPr>
          <p:cNvPicPr>
            <a:picLocks noChangeAspect="1"/>
          </p:cNvPicPr>
          <p:nvPr/>
        </p:nvPicPr>
        <p:blipFill>
          <a:blip r:embed="rId3"/>
          <a:stretch>
            <a:fillRect/>
          </a:stretch>
        </p:blipFill>
        <p:spPr>
          <a:xfrm>
            <a:off x="1009650" y="959161"/>
            <a:ext cx="2499094" cy="1158225"/>
          </a:xfrm>
          <a:prstGeom prst="rect">
            <a:avLst/>
          </a:prstGeom>
        </p:spPr>
      </p:pic>
      <p:sp>
        <p:nvSpPr>
          <p:cNvPr id="18" name="TextBox 17">
            <a:extLst>
              <a:ext uri="{FF2B5EF4-FFF2-40B4-BE49-F238E27FC236}">
                <a16:creationId xmlns:a16="http://schemas.microsoft.com/office/drawing/2014/main" id="{044A587F-DE40-3E49-8A91-EEAED1C33FB7}"/>
              </a:ext>
            </a:extLst>
          </p:cNvPr>
          <p:cNvSpPr txBox="1"/>
          <p:nvPr/>
        </p:nvSpPr>
        <p:spPr>
          <a:xfrm>
            <a:off x="966086" y="2134142"/>
            <a:ext cx="2465483" cy="307777"/>
          </a:xfrm>
          <a:prstGeom prst="rect">
            <a:avLst/>
          </a:prstGeom>
          <a:noFill/>
        </p:spPr>
        <p:txBody>
          <a:bodyPr wrap="none" rtlCol="0">
            <a:spAutoFit/>
          </a:bodyPr>
          <a:lstStyle/>
          <a:p>
            <a:pPr rtl="0"/>
            <a:r>
              <a:rPr lang="es-419" sz="1400">
                <a:solidFill>
                  <a:srgbClr val="000000"/>
                </a:solidFill>
              </a:rPr>
              <a:t>Conectores de punta directa (ST)</a:t>
            </a:r>
          </a:p>
        </p:txBody>
      </p:sp>
      <p:pic>
        <p:nvPicPr>
          <p:cNvPr id="13" name="Picture 12">
            <a:extLst>
              <a:ext uri="{FF2B5EF4-FFF2-40B4-BE49-F238E27FC236}">
                <a16:creationId xmlns:a16="http://schemas.microsoft.com/office/drawing/2014/main" id="{FD808FC8-9C53-6F46-BBFE-9EA2FE573C6E}"/>
              </a:ext>
            </a:extLst>
          </p:cNvPr>
          <p:cNvPicPr>
            <a:picLocks noChangeAspect="1"/>
          </p:cNvPicPr>
          <p:nvPr/>
        </p:nvPicPr>
        <p:blipFill>
          <a:blip r:embed="rId4"/>
          <a:stretch>
            <a:fillRect/>
          </a:stretch>
        </p:blipFill>
        <p:spPr>
          <a:xfrm>
            <a:off x="1009650" y="2766454"/>
            <a:ext cx="1923902" cy="1559373"/>
          </a:xfrm>
          <a:prstGeom prst="rect">
            <a:avLst/>
          </a:prstGeom>
        </p:spPr>
      </p:pic>
      <p:sp>
        <p:nvSpPr>
          <p:cNvPr id="19" name="TextBox 18">
            <a:extLst>
              <a:ext uri="{FF2B5EF4-FFF2-40B4-BE49-F238E27FC236}">
                <a16:creationId xmlns:a16="http://schemas.microsoft.com/office/drawing/2014/main" id="{5E458872-CEC9-3244-B967-B0823E20436A}"/>
              </a:ext>
            </a:extLst>
          </p:cNvPr>
          <p:cNvSpPr txBox="1"/>
          <p:nvPr/>
        </p:nvSpPr>
        <p:spPr>
          <a:xfrm>
            <a:off x="609546" y="4401210"/>
            <a:ext cx="3299301" cy="307777"/>
          </a:xfrm>
          <a:prstGeom prst="rect">
            <a:avLst/>
          </a:prstGeom>
          <a:noFill/>
        </p:spPr>
        <p:txBody>
          <a:bodyPr wrap="none" rtlCol="0">
            <a:spAutoFit/>
          </a:bodyPr>
          <a:lstStyle/>
          <a:p>
            <a:pPr rtl="0"/>
            <a:r>
              <a:rPr lang="es-419" sz="1400">
                <a:solidFill>
                  <a:srgbClr val="000000"/>
                </a:solidFill>
              </a:rPr>
              <a:t>Conectores suscriptor (SC)</a:t>
            </a:r>
          </a:p>
        </p:txBody>
      </p:sp>
      <p:pic>
        <p:nvPicPr>
          <p:cNvPr id="15" name="Picture 14">
            <a:extLst>
              <a:ext uri="{FF2B5EF4-FFF2-40B4-BE49-F238E27FC236}">
                <a16:creationId xmlns:a16="http://schemas.microsoft.com/office/drawing/2014/main" id="{0A64F955-27EC-7C4C-AD3C-DBA6ACB9CC02}"/>
              </a:ext>
            </a:extLst>
          </p:cNvPr>
          <p:cNvPicPr>
            <a:picLocks noChangeAspect="1"/>
          </p:cNvPicPr>
          <p:nvPr/>
        </p:nvPicPr>
        <p:blipFill>
          <a:blip r:embed="rId5"/>
          <a:stretch>
            <a:fillRect/>
          </a:stretch>
        </p:blipFill>
        <p:spPr>
          <a:xfrm>
            <a:off x="5333119" y="920750"/>
            <a:ext cx="3303761" cy="1119814"/>
          </a:xfrm>
          <a:prstGeom prst="rect">
            <a:avLst/>
          </a:prstGeom>
        </p:spPr>
      </p:pic>
      <p:sp>
        <p:nvSpPr>
          <p:cNvPr id="20" name="TextBox 19">
            <a:extLst>
              <a:ext uri="{FF2B5EF4-FFF2-40B4-BE49-F238E27FC236}">
                <a16:creationId xmlns:a16="http://schemas.microsoft.com/office/drawing/2014/main" id="{8FFAB514-071E-774B-A4BE-76D1026B088F}"/>
              </a:ext>
            </a:extLst>
          </p:cNvPr>
          <p:cNvSpPr txBox="1"/>
          <p:nvPr/>
        </p:nvSpPr>
        <p:spPr>
          <a:xfrm>
            <a:off x="5161423" y="2040564"/>
            <a:ext cx="3647152" cy="307777"/>
          </a:xfrm>
          <a:prstGeom prst="rect">
            <a:avLst/>
          </a:prstGeom>
          <a:noFill/>
        </p:spPr>
        <p:txBody>
          <a:bodyPr wrap="none" rtlCol="0">
            <a:spAutoFit/>
          </a:bodyPr>
          <a:lstStyle/>
          <a:p>
            <a:pPr rtl="0"/>
            <a:r>
              <a:rPr lang="es-419" sz="1400">
                <a:solidFill>
                  <a:srgbClr val="000000"/>
                </a:solidFill>
              </a:rPr>
              <a:t>Conectores Lucent (LC) simplex</a:t>
            </a:r>
          </a:p>
        </p:txBody>
      </p:sp>
      <p:pic>
        <p:nvPicPr>
          <p:cNvPr id="17" name="Picture 16">
            <a:extLst>
              <a:ext uri="{FF2B5EF4-FFF2-40B4-BE49-F238E27FC236}">
                <a16:creationId xmlns:a16="http://schemas.microsoft.com/office/drawing/2014/main" id="{6DFA9AAA-D0E3-1B4B-BCE3-E072F4C23680}"/>
              </a:ext>
            </a:extLst>
          </p:cNvPr>
          <p:cNvPicPr>
            <a:picLocks noChangeAspect="1"/>
          </p:cNvPicPr>
          <p:nvPr/>
        </p:nvPicPr>
        <p:blipFill>
          <a:blip r:embed="rId6"/>
          <a:stretch>
            <a:fillRect/>
          </a:stretch>
        </p:blipFill>
        <p:spPr>
          <a:xfrm>
            <a:off x="5353677" y="2766454"/>
            <a:ext cx="3303876" cy="1634756"/>
          </a:xfrm>
          <a:prstGeom prst="rect">
            <a:avLst/>
          </a:prstGeom>
        </p:spPr>
      </p:pic>
      <p:sp>
        <p:nvSpPr>
          <p:cNvPr id="21" name="TextBox 20">
            <a:extLst>
              <a:ext uri="{FF2B5EF4-FFF2-40B4-BE49-F238E27FC236}">
                <a16:creationId xmlns:a16="http://schemas.microsoft.com/office/drawing/2014/main" id="{A9A193B0-64EF-0045-89BD-9F60A6D39A54}"/>
              </a:ext>
            </a:extLst>
          </p:cNvPr>
          <p:cNvSpPr txBox="1"/>
          <p:nvPr/>
        </p:nvSpPr>
        <p:spPr>
          <a:xfrm>
            <a:off x="5574774" y="4367121"/>
            <a:ext cx="2861681" cy="307777"/>
          </a:xfrm>
          <a:prstGeom prst="rect">
            <a:avLst/>
          </a:prstGeom>
          <a:noFill/>
        </p:spPr>
        <p:txBody>
          <a:bodyPr wrap="none" rtlCol="0">
            <a:spAutoFit/>
          </a:bodyPr>
          <a:lstStyle/>
          <a:p>
            <a:pPr rtl="0"/>
            <a:r>
              <a:rPr lang="es-419" sz="1400">
                <a:solidFill>
                  <a:srgbClr val="000000"/>
                </a:solidFill>
              </a:rPr>
              <a:t>Conectores LC multimodo dúplex</a:t>
            </a:r>
          </a:p>
        </p:txBody>
      </p:sp>
    </p:spTree>
    <p:extLst>
      <p:ext uri="{BB962C8B-B14F-4D97-AF65-F5344CB8AC3E}">
        <p14:creationId xmlns:p14="http://schemas.microsoft.com/office/powerpoint/2010/main" val="117139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br>
              <a:rPr lang="en-US" dirty="0"/>
            </a:br>
            <a:r>
              <a:rPr lang="es-419" sz="2400"/>
              <a:t>Cordones de conexión de fibra</a:t>
            </a:r>
          </a:p>
        </p:txBody>
      </p:sp>
      <p:sp>
        <p:nvSpPr>
          <p:cNvPr id="18" name="TextBox 17">
            <a:extLst>
              <a:ext uri="{FF2B5EF4-FFF2-40B4-BE49-F238E27FC236}">
                <a16:creationId xmlns:a16="http://schemas.microsoft.com/office/drawing/2014/main" id="{044A587F-DE40-3E49-8A91-EEAED1C33FB7}"/>
              </a:ext>
            </a:extLst>
          </p:cNvPr>
          <p:cNvSpPr txBox="1"/>
          <p:nvPr/>
        </p:nvSpPr>
        <p:spPr>
          <a:xfrm>
            <a:off x="294919" y="3351215"/>
            <a:ext cx="2022979" cy="307777"/>
          </a:xfrm>
          <a:prstGeom prst="rect">
            <a:avLst/>
          </a:prstGeom>
          <a:noFill/>
        </p:spPr>
        <p:txBody>
          <a:bodyPr wrap="square" rtlCol="0">
            <a:spAutoFit/>
          </a:bodyPr>
          <a:lstStyle/>
          <a:p>
            <a:pPr rtl="0"/>
            <a:r>
              <a:rPr lang="es-419" sz="1400">
                <a:solidFill>
                  <a:srgbClr val="000000"/>
                </a:solidFill>
              </a:rPr>
              <a:t>Cable de conexión SC-SC MM</a:t>
            </a:r>
          </a:p>
        </p:txBody>
      </p:sp>
      <p:pic>
        <p:nvPicPr>
          <p:cNvPr id="4" name="Picture 3">
            <a:extLst>
              <a:ext uri="{FF2B5EF4-FFF2-40B4-BE49-F238E27FC236}">
                <a16:creationId xmlns:a16="http://schemas.microsoft.com/office/drawing/2014/main" id="{A47EFFFC-758E-6943-85A1-8D1A084794A1}"/>
              </a:ext>
            </a:extLst>
          </p:cNvPr>
          <p:cNvPicPr>
            <a:picLocks noChangeAspect="1"/>
          </p:cNvPicPr>
          <p:nvPr/>
        </p:nvPicPr>
        <p:blipFill>
          <a:blip r:embed="rId3"/>
          <a:stretch>
            <a:fillRect/>
          </a:stretch>
        </p:blipFill>
        <p:spPr>
          <a:xfrm>
            <a:off x="136822" y="993211"/>
            <a:ext cx="2261511" cy="2270310"/>
          </a:xfrm>
          <a:prstGeom prst="rect">
            <a:avLst/>
          </a:prstGeom>
        </p:spPr>
      </p:pic>
      <p:sp>
        <p:nvSpPr>
          <p:cNvPr id="23" name="TextBox 22">
            <a:extLst>
              <a:ext uri="{FF2B5EF4-FFF2-40B4-BE49-F238E27FC236}">
                <a16:creationId xmlns:a16="http://schemas.microsoft.com/office/drawing/2014/main" id="{B292615F-AE90-F847-A154-41C4C44DB535}"/>
              </a:ext>
            </a:extLst>
          </p:cNvPr>
          <p:cNvSpPr txBox="1"/>
          <p:nvPr/>
        </p:nvSpPr>
        <p:spPr>
          <a:xfrm>
            <a:off x="2614243" y="3351215"/>
            <a:ext cx="2022979" cy="307777"/>
          </a:xfrm>
          <a:prstGeom prst="rect">
            <a:avLst/>
          </a:prstGeom>
          <a:noFill/>
        </p:spPr>
        <p:txBody>
          <a:bodyPr wrap="square" rtlCol="0">
            <a:spAutoFit/>
          </a:bodyPr>
          <a:lstStyle/>
          <a:p>
            <a:pPr rtl="0"/>
            <a:r>
              <a:rPr lang="es-419" sz="1400">
                <a:solidFill>
                  <a:srgbClr val="000000"/>
                </a:solidFill>
              </a:rPr>
              <a:t>Cable de conexión LC-LC SM</a:t>
            </a:r>
          </a:p>
        </p:txBody>
      </p:sp>
      <p:pic>
        <p:nvPicPr>
          <p:cNvPr id="8" name="Picture 7">
            <a:extLst>
              <a:ext uri="{FF2B5EF4-FFF2-40B4-BE49-F238E27FC236}">
                <a16:creationId xmlns:a16="http://schemas.microsoft.com/office/drawing/2014/main" id="{7D7E7CC7-1B3A-0741-AEB9-886AB99D5148}"/>
              </a:ext>
            </a:extLst>
          </p:cNvPr>
          <p:cNvPicPr>
            <a:picLocks noChangeAspect="1"/>
          </p:cNvPicPr>
          <p:nvPr/>
        </p:nvPicPr>
        <p:blipFill>
          <a:blip r:embed="rId4"/>
          <a:stretch>
            <a:fillRect/>
          </a:stretch>
        </p:blipFill>
        <p:spPr>
          <a:xfrm>
            <a:off x="2534507" y="1135923"/>
            <a:ext cx="2182453" cy="1742511"/>
          </a:xfrm>
          <a:prstGeom prst="rect">
            <a:avLst/>
          </a:prstGeom>
        </p:spPr>
      </p:pic>
      <p:pic>
        <p:nvPicPr>
          <p:cNvPr id="11" name="Picture 10">
            <a:extLst>
              <a:ext uri="{FF2B5EF4-FFF2-40B4-BE49-F238E27FC236}">
                <a16:creationId xmlns:a16="http://schemas.microsoft.com/office/drawing/2014/main" id="{8E723C68-87AF-FB41-982B-B6FD2A4EE0A6}"/>
              </a:ext>
            </a:extLst>
          </p:cNvPr>
          <p:cNvPicPr>
            <a:picLocks noChangeAspect="1"/>
          </p:cNvPicPr>
          <p:nvPr/>
        </p:nvPicPr>
        <p:blipFill>
          <a:blip r:embed="rId5"/>
          <a:stretch>
            <a:fillRect/>
          </a:stretch>
        </p:blipFill>
        <p:spPr>
          <a:xfrm>
            <a:off x="4785984" y="1034720"/>
            <a:ext cx="2096505" cy="2049627"/>
          </a:xfrm>
          <a:prstGeom prst="rect">
            <a:avLst/>
          </a:prstGeom>
        </p:spPr>
      </p:pic>
      <p:sp>
        <p:nvSpPr>
          <p:cNvPr id="24" name="TextBox 23">
            <a:extLst>
              <a:ext uri="{FF2B5EF4-FFF2-40B4-BE49-F238E27FC236}">
                <a16:creationId xmlns:a16="http://schemas.microsoft.com/office/drawing/2014/main" id="{93CF4337-D9BE-C745-8327-70A85BC3A360}"/>
              </a:ext>
            </a:extLst>
          </p:cNvPr>
          <p:cNvSpPr txBox="1"/>
          <p:nvPr/>
        </p:nvSpPr>
        <p:spPr>
          <a:xfrm>
            <a:off x="4933567" y="3351215"/>
            <a:ext cx="2022979" cy="307777"/>
          </a:xfrm>
          <a:prstGeom prst="rect">
            <a:avLst/>
          </a:prstGeom>
          <a:noFill/>
        </p:spPr>
        <p:txBody>
          <a:bodyPr wrap="square" rtlCol="0">
            <a:spAutoFit/>
          </a:bodyPr>
          <a:lstStyle/>
          <a:p>
            <a:pPr rtl="0"/>
            <a:r>
              <a:rPr lang="es-419" sz="1400">
                <a:solidFill>
                  <a:srgbClr val="000000"/>
                </a:solidFill>
              </a:rPr>
              <a:t>Cable de conexión MM ST-LC</a:t>
            </a:r>
          </a:p>
        </p:txBody>
      </p:sp>
      <p:pic>
        <p:nvPicPr>
          <p:cNvPr id="22" name="Picture 21">
            <a:extLst>
              <a:ext uri="{FF2B5EF4-FFF2-40B4-BE49-F238E27FC236}">
                <a16:creationId xmlns:a16="http://schemas.microsoft.com/office/drawing/2014/main" id="{51C28A5B-B6F5-274E-9424-046DCC31CCAC}"/>
              </a:ext>
            </a:extLst>
          </p:cNvPr>
          <p:cNvPicPr>
            <a:picLocks noChangeAspect="1"/>
          </p:cNvPicPr>
          <p:nvPr/>
        </p:nvPicPr>
        <p:blipFill>
          <a:blip r:embed="rId6"/>
          <a:stretch>
            <a:fillRect/>
          </a:stretch>
        </p:blipFill>
        <p:spPr>
          <a:xfrm>
            <a:off x="6938100" y="1143007"/>
            <a:ext cx="2124689" cy="1941340"/>
          </a:xfrm>
          <a:prstGeom prst="rect">
            <a:avLst/>
          </a:prstGeom>
        </p:spPr>
      </p:pic>
      <p:sp>
        <p:nvSpPr>
          <p:cNvPr id="25" name="TextBox 24">
            <a:extLst>
              <a:ext uri="{FF2B5EF4-FFF2-40B4-BE49-F238E27FC236}">
                <a16:creationId xmlns:a16="http://schemas.microsoft.com/office/drawing/2014/main" id="{2A289004-FFFB-C642-8A47-A4307F4C63D5}"/>
              </a:ext>
            </a:extLst>
          </p:cNvPr>
          <p:cNvSpPr txBox="1"/>
          <p:nvPr/>
        </p:nvSpPr>
        <p:spPr>
          <a:xfrm>
            <a:off x="6988954" y="3351215"/>
            <a:ext cx="2022979" cy="307777"/>
          </a:xfrm>
          <a:prstGeom prst="rect">
            <a:avLst/>
          </a:prstGeom>
          <a:noFill/>
        </p:spPr>
        <p:txBody>
          <a:bodyPr wrap="square" rtlCol="0">
            <a:spAutoFit/>
          </a:bodyPr>
          <a:lstStyle/>
          <a:p>
            <a:pPr rtl="0"/>
            <a:r>
              <a:rPr lang="es-419" sz="1400">
                <a:solidFill>
                  <a:srgbClr val="000000"/>
                </a:solidFill>
              </a:rPr>
              <a:t>Cable de conexión ST-SC SM</a:t>
            </a:r>
          </a:p>
        </p:txBody>
      </p:sp>
      <p:sp>
        <p:nvSpPr>
          <p:cNvPr id="26" name="Rectangle 25">
            <a:extLst>
              <a:ext uri="{FF2B5EF4-FFF2-40B4-BE49-F238E27FC236}">
                <a16:creationId xmlns:a16="http://schemas.microsoft.com/office/drawing/2014/main" id="{3AF71162-B24B-0449-B572-371479B4D5FA}"/>
              </a:ext>
            </a:extLst>
          </p:cNvPr>
          <p:cNvSpPr/>
          <p:nvPr/>
        </p:nvSpPr>
        <p:spPr>
          <a:xfrm>
            <a:off x="294919" y="4029194"/>
            <a:ext cx="8594785" cy="584775"/>
          </a:xfrm>
          <a:prstGeom prst="rect">
            <a:avLst/>
          </a:prstGeom>
        </p:spPr>
        <p:txBody>
          <a:bodyPr wrap="square">
            <a:spAutoFit/>
          </a:bodyPr>
          <a:lstStyle/>
          <a:p>
            <a:pPr rtl="0"/>
            <a:r>
              <a:rPr lang="es-419" sz="1600">
                <a:solidFill>
                  <a:srgbClr val="000000"/>
                </a:solidFill>
                <a:latin typeface="+mn-lt"/>
              </a:rPr>
              <a:t>Una cubierta amarilla es para cables de fibra monomodo y naranja (o aqua) para cables de fibra multimodo.</a:t>
            </a:r>
            <a:r>
              <a:rPr lang="es-419" sz="1400">
                <a:solidFill>
                  <a:srgbClr val="000000"/>
                </a:solidFill>
                <a:latin typeface="+mn-lt"/>
              </a:rPr>
              <a:t>.</a:t>
            </a:r>
          </a:p>
        </p:txBody>
      </p:sp>
    </p:spTree>
    <p:extLst>
      <p:ext uri="{BB962C8B-B14F-4D97-AF65-F5344CB8AC3E}">
        <p14:creationId xmlns:p14="http://schemas.microsoft.com/office/powerpoint/2010/main" val="252473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pPr rtl="0"/>
            <a:r>
              <a:rPr lang="es-419"/>
              <a:t>¿Qué esperar en este módulo?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a:t>Para facilitar el aprendizaje, se van a incluir en este módulo las siguientes características:</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2600325"/>
        </p:xfrm>
        <a:graphic>
          <a:graphicData uri="http://schemas.openxmlformats.org/drawingml/2006/table">
            <a:tbl>
              <a:tblPr firstRow="1" bandRow="1">
                <a:tableStyleId>{5C22544A-7EE6-4342-B048-85BDC9FD1C3A}</a:tableStyleId>
              </a:tblPr>
              <a:tblGrid>
                <a:gridCol w="2245746">
                  <a:extLst>
                    <a:ext uri="{9D8B030D-6E8A-4147-A177-3AD203B41FA5}">
                      <a16:colId xmlns:a16="http://schemas.microsoft.com/office/drawing/2014/main" val="3215831619"/>
                    </a:ext>
                  </a:extLst>
                </a:gridCol>
                <a:gridCol w="6349489">
                  <a:extLst>
                    <a:ext uri="{9D8B030D-6E8A-4147-A177-3AD203B41FA5}">
                      <a16:colId xmlns:a16="http://schemas.microsoft.com/office/drawing/2014/main" val="276475465"/>
                    </a:ext>
                  </a:extLst>
                </a:gridCol>
              </a:tblGrid>
              <a:tr h="265091">
                <a:tc>
                  <a:txBody>
                    <a:bodyPr/>
                    <a:lstStyle/>
                    <a:p>
                      <a:pPr algn="l" rtl="0" fontAlgn="b"/>
                      <a:r>
                        <a:rPr lang="es-419" sz="1400" b="1" i="0" u="none" strike="noStrike">
                          <a:solidFill>
                            <a:schemeClr val="bg1"/>
                          </a:solidFill>
                          <a:effectLst/>
                          <a:latin typeface="+mn-lt"/>
                        </a:rPr>
                        <a:t>Característica</a:t>
                      </a:r>
                    </a:p>
                  </a:txBody>
                  <a:tcPr marL="9525" marR="9525" marT="9525" marB="0" anchor="b"/>
                </a:tc>
                <a:tc>
                  <a:txBody>
                    <a:bodyPr/>
                    <a:lstStyle/>
                    <a:p>
                      <a:pPr rtl="0"/>
                      <a:r>
                        <a:rPr lang="es-419"/>
                        <a:t>Descripción</a:t>
                      </a:r>
                    </a:p>
                  </a:txBody>
                  <a:tcPr/>
                </a:tc>
                <a:extLst>
                  <a:ext uri="{0D108BD9-81ED-4DB2-BD59-A6C34878D82A}">
                    <a16:rowId xmlns:a16="http://schemas.microsoft.com/office/drawing/2014/main" val="3768427975"/>
                  </a:ext>
                </a:extLst>
              </a:tr>
              <a:tr h="265091">
                <a:tc>
                  <a:txBody>
                    <a:bodyPr/>
                    <a:lstStyle/>
                    <a:p>
                      <a:pPr algn="l" rtl="0" fontAlgn="b"/>
                      <a:r>
                        <a:rPr lang="es-419" sz="1400" b="0" i="0" u="none" strike="noStrike" baseline="0">
                          <a:solidFill>
                            <a:srgbClr val="000000"/>
                          </a:solidFill>
                          <a:effectLst/>
                          <a:latin typeface="+mn-lt"/>
                        </a:rPr>
                        <a:t>Actividad de Packet Tracer de Modo Físico</a:t>
                      </a:r>
                    </a:p>
                  </a:txBody>
                  <a:tcPr marL="9525" marR="9525" marT="9525" marB="0" anchor="b"/>
                </a:tc>
                <a:tc>
                  <a:txBody>
                    <a:bodyPr/>
                    <a:lstStyle/>
                    <a:p>
                      <a:pPr rtl="0"/>
                      <a:r>
                        <a:rPr lang="es-419"/>
                        <a:t>Estas actividades se completan mediante el Packet Tracer de </a:t>
                      </a:r>
                      <a:r>
                        <a:rPr lang="es-419" baseline="0"/>
                        <a:t>Modo Físico.</a:t>
                      </a:r>
                    </a:p>
                  </a:txBody>
                  <a:tcPr/>
                </a:tc>
                <a:extLst>
                  <a:ext uri="{0D108BD9-81ED-4DB2-BD59-A6C34878D82A}">
                    <a16:rowId xmlns:a16="http://schemas.microsoft.com/office/drawing/2014/main" val="2989889794"/>
                  </a:ext>
                </a:extLst>
              </a:tr>
              <a:tr h="265091">
                <a:tc>
                  <a:txBody>
                    <a:bodyPr/>
                    <a:lstStyle/>
                    <a:p>
                      <a:pPr algn="l" rtl="0" fontAlgn="b"/>
                      <a:r>
                        <a:rPr lang="es-419" sz="1400" b="0" i="0" u="none" strike="noStrike">
                          <a:solidFill>
                            <a:srgbClr val="000000"/>
                          </a:solidFill>
                          <a:effectLst/>
                          <a:latin typeface="+mn-lt"/>
                        </a:rPr>
                        <a:t>Laboratorios prácticos</a:t>
                      </a:r>
                    </a:p>
                  </a:txBody>
                  <a:tcPr marL="9525" marR="9525" marT="9525" marB="0" anchor="b"/>
                </a:tc>
                <a:tc>
                  <a:txBody>
                    <a:bodyPr/>
                    <a:lstStyle/>
                    <a:p>
                      <a:pPr rtl="0"/>
                      <a:r>
                        <a:rPr lang="es-419"/>
                        <a:t>Laboratorios diseñados para trabajar con equipos físicos.</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Actividades de clase</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es-419"/>
                        <a:t>Estos se encuentran en la página Recursos del instructor. Las actividades de clase están diseñadas para facilitar el aprendizaje, la discusión en clase y la colaboración.</a:t>
                      </a:r>
                    </a:p>
                  </a:txBody>
                  <a:tcPr/>
                </a:tc>
                <a:extLst>
                  <a:ext uri="{0D108BD9-81ED-4DB2-BD59-A6C34878D82A}">
                    <a16:rowId xmlns:a16="http://schemas.microsoft.com/office/drawing/2014/main" val="1125566603"/>
                  </a:ext>
                </a:extLst>
              </a:tr>
              <a:tr h="265091">
                <a:tc>
                  <a:txBody>
                    <a:bodyPr/>
                    <a:lstStyle/>
                    <a:p>
                      <a:pPr algn="l" rtl="0" fontAlgn="b"/>
                      <a:r>
                        <a:rPr lang="es-419" sz="1400" b="0" i="0" u="none" strike="noStrike">
                          <a:solidFill>
                            <a:srgbClr val="000000"/>
                          </a:solidFill>
                          <a:effectLst/>
                          <a:latin typeface="+mn-lt"/>
                        </a:rPr>
                        <a:t>Cuestionarios del Módulo</a:t>
                      </a:r>
                    </a:p>
                  </a:txBody>
                  <a:tcPr marL="9525" marR="9525" marT="9525" marB="0" anchor="b"/>
                </a:tc>
                <a:tc>
                  <a:txBody>
                    <a:bodyPr/>
                    <a:lstStyle/>
                    <a:p>
                      <a:pPr rtl="0"/>
                      <a:r>
                        <a:rPr lang="es-419"/>
                        <a:t>Auto-evaluaciones que integran conceptos y habilidades aprendidas a lo largo de los temas presentados en el módulo.</a:t>
                      </a:r>
                    </a:p>
                  </a:txBody>
                  <a:tcPr/>
                </a:tc>
                <a:extLst>
                  <a:ext uri="{0D108BD9-81ED-4DB2-BD59-A6C34878D82A}">
                    <a16:rowId xmlns:a16="http://schemas.microsoft.com/office/drawing/2014/main" val="831502776"/>
                  </a:ext>
                </a:extLst>
              </a:tr>
              <a:tr h="265091">
                <a:tc>
                  <a:txBody>
                    <a:bodyPr/>
                    <a:lstStyle/>
                    <a:p>
                      <a:pPr algn="l" rtl="0" fontAlgn="b"/>
                      <a:r>
                        <a:rPr lang="es-419" sz="1400" b="0" i="0" u="none" strike="noStrike">
                          <a:solidFill>
                            <a:srgbClr val="000000"/>
                          </a:solidFill>
                          <a:effectLst/>
                          <a:latin typeface="+mn-lt"/>
                        </a:rPr>
                        <a:t>Descripción del módulo</a:t>
                      </a:r>
                    </a:p>
                  </a:txBody>
                  <a:tcPr marL="9525" marR="9525" marT="9525" marB="0" anchor="b"/>
                </a:tc>
                <a:tc>
                  <a:txBody>
                    <a:bodyPr/>
                    <a:lstStyle/>
                    <a:p>
                      <a:pPr rtl="0"/>
                      <a:r>
                        <a:rPr lang="es-419" dirty="0"/>
                        <a:t>Resumen breve del contenido del módulo.</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Cableado de fibra óptica</a:t>
            </a:r>
            <a:br>
              <a:rPr lang="en-US" dirty="0"/>
            </a:br>
            <a:r>
              <a:rPr lang="es-419" sz="2400"/>
              <a:t>Fibra versus cobre</a:t>
            </a:r>
          </a:p>
        </p:txBody>
      </p:sp>
      <p:sp>
        <p:nvSpPr>
          <p:cNvPr id="5" name="Content Placeholder 4">
            <a:extLst>
              <a:ext uri="{FF2B5EF4-FFF2-40B4-BE49-F238E27FC236}">
                <a16:creationId xmlns:a16="http://schemas.microsoft.com/office/drawing/2014/main" id="{E7154448-E35D-BC47-BD49-7F9C30521470}"/>
              </a:ext>
            </a:extLst>
          </p:cNvPr>
          <p:cNvSpPr>
            <a:spLocks noGrp="1"/>
          </p:cNvSpPr>
          <p:nvPr>
            <p:ph idx="1"/>
          </p:nvPr>
        </p:nvSpPr>
        <p:spPr>
          <a:xfrm>
            <a:off x="431971" y="802894"/>
            <a:ext cx="8280057" cy="731837"/>
          </a:xfrm>
        </p:spPr>
        <p:txBody>
          <a:bodyPr/>
          <a:lstStyle/>
          <a:p>
            <a:pPr algn="l" rtl="0">
              <a:spcBef>
                <a:spcPts val="0"/>
              </a:spcBef>
            </a:pPr>
            <a:r>
              <a:rPr lang="es-419" sz="1600">
                <a:solidFill>
                  <a:srgbClr val="000000"/>
                </a:solidFill>
              </a:rPr>
              <a:t>La fibra óptica se utiliza principalmente como cableado de red troncal para alto tráfico, punto a punto</a:t>
            </a:r>
          </a:p>
          <a:p>
            <a:pPr algn="l" rtl="0">
              <a:spcBef>
                <a:spcPts val="0"/>
              </a:spcBef>
            </a:pPr>
            <a:r>
              <a:rPr lang="es-419" sz="1600">
                <a:solidFill>
                  <a:srgbClr val="000000"/>
                </a:solidFill>
              </a:rPr>
              <a:t>conexiones entre instalaciones de distribución de datos y para la interconexión de edificios</a:t>
            </a:r>
          </a:p>
          <a:p>
            <a:pPr algn="l" rtl="0">
              <a:spcBef>
                <a:spcPts val="0"/>
              </a:spcBef>
            </a:pPr>
            <a:r>
              <a:rPr lang="es-419" sz="1600">
                <a:solidFill>
                  <a:srgbClr val="000000"/>
                </a:solidFill>
              </a:rPr>
              <a:t>en campus multiedificantes.</a:t>
            </a:r>
          </a:p>
          <a:p>
            <a:pPr algn="l"/>
            <a:endParaRPr lang="en-US" sz="1600" dirty="0">
              <a:solidFill>
                <a:srgbClr val="000000"/>
              </a:solidFill>
            </a:endParaRPr>
          </a:p>
          <a:p>
            <a:pPr algn="l"/>
            <a:endParaRPr lang="en-US" sz="1600" dirty="0">
              <a:solidFill>
                <a:srgbClr val="000000"/>
              </a:solidFill>
            </a:endParaRPr>
          </a:p>
        </p:txBody>
      </p:sp>
      <p:graphicFrame>
        <p:nvGraphicFramePr>
          <p:cNvPr id="6" name="Table 5">
            <a:extLst>
              <a:ext uri="{FF2B5EF4-FFF2-40B4-BE49-F238E27FC236}">
                <a16:creationId xmlns:a16="http://schemas.microsoft.com/office/drawing/2014/main" id="{D8A5C7BF-C4C9-B349-B21A-EFF7CBA07861}"/>
              </a:ext>
            </a:extLst>
          </p:cNvPr>
          <p:cNvGraphicFramePr>
            <a:graphicFrameLocks noGrp="1"/>
          </p:cNvGraphicFramePr>
          <p:nvPr>
            <p:extLst>
              <p:ext uri="{D42A27DB-BD31-4B8C-83A1-F6EECF244321}">
                <p14:modId xmlns:p14="http://schemas.microsoft.com/office/powerpoint/2010/main" val="276147438"/>
              </p:ext>
            </p:extLst>
          </p:nvPr>
        </p:nvGraphicFramePr>
        <p:xfrm>
          <a:off x="474662" y="1665079"/>
          <a:ext cx="8280057" cy="2966720"/>
        </p:xfrm>
        <a:graphic>
          <a:graphicData uri="http://schemas.openxmlformats.org/drawingml/2006/table">
            <a:tbl>
              <a:tblPr firstRow="1" bandRow="1">
                <a:tableStyleId>{5C22544A-7EE6-4342-B048-85BDC9FD1C3A}</a:tableStyleId>
              </a:tblPr>
              <a:tblGrid>
                <a:gridCol w="2565808">
                  <a:extLst>
                    <a:ext uri="{9D8B030D-6E8A-4147-A177-3AD203B41FA5}">
                      <a16:colId xmlns:a16="http://schemas.microsoft.com/office/drawing/2014/main" val="208618587"/>
                    </a:ext>
                  </a:extLst>
                </a:gridCol>
                <a:gridCol w="2706129">
                  <a:extLst>
                    <a:ext uri="{9D8B030D-6E8A-4147-A177-3AD203B41FA5}">
                      <a16:colId xmlns:a16="http://schemas.microsoft.com/office/drawing/2014/main" val="3036265104"/>
                    </a:ext>
                  </a:extLst>
                </a:gridCol>
                <a:gridCol w="3008120">
                  <a:extLst>
                    <a:ext uri="{9D8B030D-6E8A-4147-A177-3AD203B41FA5}">
                      <a16:colId xmlns:a16="http://schemas.microsoft.com/office/drawing/2014/main" val="1572155159"/>
                    </a:ext>
                  </a:extLst>
                </a:gridCol>
              </a:tblGrid>
              <a:tr h="370840">
                <a:tc>
                  <a:txBody>
                    <a:bodyPr/>
                    <a:lstStyle/>
                    <a:p>
                      <a:pPr algn="l" rtl="0" fontAlgn="ctr"/>
                      <a:r>
                        <a:rPr lang="es-419" b="1">
                          <a:effectLst/>
                        </a:rPr>
                        <a:t>Cuestiones de implementación</a:t>
                      </a:r>
                    </a:p>
                  </a:txBody>
                  <a:tcPr marL="47625" marR="47625" marT="47625" marB="47625" anchor="ctr"/>
                </a:tc>
                <a:tc>
                  <a:txBody>
                    <a:bodyPr/>
                    <a:lstStyle/>
                    <a:p>
                      <a:pPr algn="l" rtl="0" fontAlgn="ctr"/>
                      <a:r>
                        <a:rPr lang="es-419" b="1">
                          <a:effectLst/>
                        </a:rPr>
                        <a:t>Cableado UTP</a:t>
                      </a:r>
                    </a:p>
                  </a:txBody>
                  <a:tcPr marL="47625" marR="47625" marT="47625" marB="47625" anchor="ctr"/>
                </a:tc>
                <a:tc>
                  <a:txBody>
                    <a:bodyPr/>
                    <a:lstStyle/>
                    <a:p>
                      <a:pPr algn="l" rtl="0" fontAlgn="ctr"/>
                      <a:r>
                        <a:rPr lang="es-419" b="1">
                          <a:effectLst/>
                        </a:rPr>
                        <a:t>Cableado de fibra óptica</a:t>
                      </a:r>
                    </a:p>
                  </a:txBody>
                  <a:tcPr marL="47625" marR="47625" marT="47625" marB="47625" anchor="ctr"/>
                </a:tc>
                <a:extLst>
                  <a:ext uri="{0D108BD9-81ED-4DB2-BD59-A6C34878D82A}">
                    <a16:rowId xmlns:a16="http://schemas.microsoft.com/office/drawing/2014/main" val="2863137053"/>
                  </a:ext>
                </a:extLst>
              </a:tr>
              <a:tr h="370840">
                <a:tc>
                  <a:txBody>
                    <a:bodyPr/>
                    <a:lstStyle/>
                    <a:p>
                      <a:pPr rtl="0" fontAlgn="ctr"/>
                      <a:r>
                        <a:rPr lang="es-419" b="0">
                          <a:solidFill>
                            <a:srgbClr val="000000"/>
                          </a:solidFill>
                          <a:effectLst/>
                        </a:rPr>
                        <a:t>Ancho de banda soportado</a:t>
                      </a:r>
                    </a:p>
                  </a:txBody>
                  <a:tcPr marL="47625" marR="47625" marT="47625" marB="47625" anchor="ctr"/>
                </a:tc>
                <a:tc>
                  <a:txBody>
                    <a:bodyPr/>
                    <a:lstStyle/>
                    <a:p>
                      <a:pPr rtl="0" fontAlgn="ctr"/>
                      <a:r>
                        <a:rPr lang="es-419" b="0">
                          <a:solidFill>
                            <a:srgbClr val="000000"/>
                          </a:solidFill>
                          <a:effectLst/>
                        </a:rPr>
                        <a:t>10 Mb/s - 10 Gb/s</a:t>
                      </a:r>
                    </a:p>
                  </a:txBody>
                  <a:tcPr marL="47625" marR="47625" marT="47625" marB="47625" anchor="ctr"/>
                </a:tc>
                <a:tc>
                  <a:txBody>
                    <a:bodyPr/>
                    <a:lstStyle/>
                    <a:p>
                      <a:pPr rtl="0" fontAlgn="ctr"/>
                      <a:r>
                        <a:rPr lang="es-419" b="0">
                          <a:solidFill>
                            <a:srgbClr val="000000"/>
                          </a:solidFill>
                          <a:effectLst/>
                        </a:rPr>
                        <a:t>10 Mb/s - 100 Gb/s</a:t>
                      </a:r>
                    </a:p>
                  </a:txBody>
                  <a:tcPr marL="47625" marR="47625" marT="47625" marB="47625" anchor="ctr"/>
                </a:tc>
                <a:extLst>
                  <a:ext uri="{0D108BD9-81ED-4DB2-BD59-A6C34878D82A}">
                    <a16:rowId xmlns:a16="http://schemas.microsoft.com/office/drawing/2014/main" val="3114237156"/>
                  </a:ext>
                </a:extLst>
              </a:tr>
              <a:tr h="370840">
                <a:tc>
                  <a:txBody>
                    <a:bodyPr/>
                    <a:lstStyle/>
                    <a:p>
                      <a:pPr rtl="0" fontAlgn="ctr"/>
                      <a:r>
                        <a:rPr lang="es-419" b="0">
                          <a:solidFill>
                            <a:srgbClr val="000000"/>
                          </a:solidFill>
                          <a:effectLst/>
                        </a:rPr>
                        <a:t>Distancia</a:t>
                      </a:r>
                    </a:p>
                  </a:txBody>
                  <a:tcPr marL="47625" marR="47625" marT="47625" marB="47625" anchor="ctr"/>
                </a:tc>
                <a:tc>
                  <a:txBody>
                    <a:bodyPr/>
                    <a:lstStyle/>
                    <a:p>
                      <a:pPr rtl="0" fontAlgn="ctr"/>
                      <a:r>
                        <a:rPr lang="es-419" b="0">
                          <a:solidFill>
                            <a:srgbClr val="000000"/>
                          </a:solidFill>
                          <a:effectLst/>
                        </a:rPr>
                        <a:t>Relativamente corta (de 1 a 100 metros)</a:t>
                      </a:r>
                    </a:p>
                  </a:txBody>
                  <a:tcPr marL="47625" marR="47625" marT="47625" marB="47625" anchor="ctr"/>
                </a:tc>
                <a:tc>
                  <a:txBody>
                    <a:bodyPr/>
                    <a:lstStyle/>
                    <a:p>
                      <a:pPr rtl="0" fontAlgn="ctr"/>
                      <a:r>
                        <a:rPr lang="es-419" b="0">
                          <a:solidFill>
                            <a:srgbClr val="000000"/>
                          </a:solidFill>
                          <a:effectLst/>
                        </a:rPr>
                        <a:t>Relativamente largo (1 - 100,000 metros)</a:t>
                      </a:r>
                    </a:p>
                  </a:txBody>
                  <a:tcPr marL="47625" marR="47625" marT="47625" marB="47625" anchor="ctr"/>
                </a:tc>
                <a:extLst>
                  <a:ext uri="{0D108BD9-81ED-4DB2-BD59-A6C34878D82A}">
                    <a16:rowId xmlns:a16="http://schemas.microsoft.com/office/drawing/2014/main" val="2135285250"/>
                  </a:ext>
                </a:extLst>
              </a:tr>
              <a:tr h="370840">
                <a:tc>
                  <a:txBody>
                    <a:bodyPr/>
                    <a:lstStyle/>
                    <a:p>
                      <a:pPr rtl="0" fontAlgn="ctr"/>
                      <a:r>
                        <a:rPr lang="es-419" b="0">
                          <a:solidFill>
                            <a:srgbClr val="000000"/>
                          </a:solidFill>
                          <a:effectLst/>
                        </a:rPr>
                        <a:t>Inmunidad a EMI y RFI</a:t>
                      </a:r>
                    </a:p>
                  </a:txBody>
                  <a:tcPr marL="47625" marR="47625" marT="47625" marB="47625" anchor="ctr"/>
                </a:tc>
                <a:tc>
                  <a:txBody>
                    <a:bodyPr/>
                    <a:lstStyle/>
                    <a:p>
                      <a:pPr rtl="0" fontAlgn="ctr"/>
                      <a:r>
                        <a:rPr lang="es-419" b="0">
                          <a:solidFill>
                            <a:srgbClr val="000000"/>
                          </a:solidFill>
                          <a:effectLst/>
                        </a:rPr>
                        <a:t>Baja</a:t>
                      </a:r>
                    </a:p>
                  </a:txBody>
                  <a:tcPr marL="47625" marR="47625" marT="47625" marB="47625" anchor="ctr"/>
                </a:tc>
                <a:tc>
                  <a:txBody>
                    <a:bodyPr/>
                    <a:lstStyle/>
                    <a:p>
                      <a:pPr rtl="0" fontAlgn="ctr"/>
                      <a:r>
                        <a:rPr lang="es-419" b="0">
                          <a:solidFill>
                            <a:srgbClr val="000000"/>
                          </a:solidFill>
                          <a:effectLst/>
                        </a:rPr>
                        <a:t>Alta (Totalmente inmune)</a:t>
                      </a:r>
                    </a:p>
                  </a:txBody>
                  <a:tcPr marL="47625" marR="47625" marT="47625" marB="47625" anchor="ctr"/>
                </a:tc>
                <a:extLst>
                  <a:ext uri="{0D108BD9-81ED-4DB2-BD59-A6C34878D82A}">
                    <a16:rowId xmlns:a16="http://schemas.microsoft.com/office/drawing/2014/main" val="2960717250"/>
                  </a:ext>
                </a:extLst>
              </a:tr>
              <a:tr h="370840">
                <a:tc>
                  <a:txBody>
                    <a:bodyPr/>
                    <a:lstStyle/>
                    <a:p>
                      <a:pPr rtl="0" fontAlgn="ctr"/>
                      <a:r>
                        <a:rPr lang="es-419" b="0">
                          <a:solidFill>
                            <a:srgbClr val="000000"/>
                          </a:solidFill>
                          <a:effectLst/>
                        </a:rPr>
                        <a:t>Inmunidad a peligros eléctricos</a:t>
                      </a:r>
                    </a:p>
                  </a:txBody>
                  <a:tcPr marL="47625" marR="47625" marT="47625" marB="47625" anchor="ctr"/>
                </a:tc>
                <a:tc>
                  <a:txBody>
                    <a:bodyPr/>
                    <a:lstStyle/>
                    <a:p>
                      <a:pPr rtl="0" fontAlgn="ctr"/>
                      <a:r>
                        <a:rPr lang="es-419" b="0">
                          <a:solidFill>
                            <a:srgbClr val="000000"/>
                          </a:solidFill>
                          <a:effectLst/>
                        </a:rPr>
                        <a:t>Baja</a:t>
                      </a:r>
                    </a:p>
                  </a:txBody>
                  <a:tcPr marL="47625" marR="47625" marT="47625" marB="47625" anchor="ctr"/>
                </a:tc>
                <a:tc>
                  <a:txBody>
                    <a:bodyPr/>
                    <a:lstStyle/>
                    <a:p>
                      <a:pPr rtl="0" fontAlgn="ctr"/>
                      <a:r>
                        <a:rPr lang="es-419" b="0">
                          <a:solidFill>
                            <a:srgbClr val="000000"/>
                          </a:solidFill>
                          <a:effectLst/>
                        </a:rPr>
                        <a:t>Alta (Totalmente inmune)</a:t>
                      </a:r>
                    </a:p>
                  </a:txBody>
                  <a:tcPr marL="47625" marR="47625" marT="47625" marB="47625" anchor="ctr"/>
                </a:tc>
                <a:extLst>
                  <a:ext uri="{0D108BD9-81ED-4DB2-BD59-A6C34878D82A}">
                    <a16:rowId xmlns:a16="http://schemas.microsoft.com/office/drawing/2014/main" val="2027643397"/>
                  </a:ext>
                </a:extLst>
              </a:tr>
              <a:tr h="370840">
                <a:tc>
                  <a:txBody>
                    <a:bodyPr/>
                    <a:lstStyle/>
                    <a:p>
                      <a:pPr rtl="0" fontAlgn="ctr"/>
                      <a:r>
                        <a:rPr lang="es-419" b="0">
                          <a:solidFill>
                            <a:srgbClr val="000000"/>
                          </a:solidFill>
                          <a:effectLst/>
                        </a:rPr>
                        <a:t>Costos de medios y conectores</a:t>
                      </a:r>
                    </a:p>
                  </a:txBody>
                  <a:tcPr marL="47625" marR="47625" marT="47625" marB="47625" anchor="ctr"/>
                </a:tc>
                <a:tc>
                  <a:txBody>
                    <a:bodyPr/>
                    <a:lstStyle/>
                    <a:p>
                      <a:pPr rtl="0" fontAlgn="ctr"/>
                      <a:r>
                        <a:rPr lang="es-419" b="0">
                          <a:solidFill>
                            <a:srgbClr val="000000"/>
                          </a:solidFill>
                          <a:effectLst/>
                        </a:rPr>
                        <a:t>Más bajo</a:t>
                      </a:r>
                    </a:p>
                  </a:txBody>
                  <a:tcPr marL="47625" marR="47625" marT="47625" marB="47625" anchor="ctr"/>
                </a:tc>
                <a:tc>
                  <a:txBody>
                    <a:bodyPr/>
                    <a:lstStyle/>
                    <a:p>
                      <a:pPr rtl="0" fontAlgn="ctr"/>
                      <a:r>
                        <a:rPr lang="es-419" b="0">
                          <a:solidFill>
                            <a:srgbClr val="000000"/>
                          </a:solidFill>
                          <a:effectLst/>
                        </a:rPr>
                        <a:t>Más alto</a:t>
                      </a:r>
                    </a:p>
                  </a:txBody>
                  <a:tcPr marL="47625" marR="47625" marT="47625" marB="47625" anchor="ctr"/>
                </a:tc>
                <a:extLst>
                  <a:ext uri="{0D108BD9-81ED-4DB2-BD59-A6C34878D82A}">
                    <a16:rowId xmlns:a16="http://schemas.microsoft.com/office/drawing/2014/main" val="4021883645"/>
                  </a:ext>
                </a:extLst>
              </a:tr>
              <a:tr h="370840">
                <a:tc>
                  <a:txBody>
                    <a:bodyPr/>
                    <a:lstStyle/>
                    <a:p>
                      <a:pPr rtl="0" fontAlgn="ctr"/>
                      <a:r>
                        <a:rPr lang="es-419" b="0">
                          <a:solidFill>
                            <a:srgbClr val="000000"/>
                          </a:solidFill>
                          <a:effectLst/>
                        </a:rPr>
                        <a:t>Se necesitan habilidades de instalación</a:t>
                      </a:r>
                    </a:p>
                  </a:txBody>
                  <a:tcPr marL="47625" marR="47625" marT="47625" marB="47625" anchor="ctr"/>
                </a:tc>
                <a:tc>
                  <a:txBody>
                    <a:bodyPr/>
                    <a:lstStyle/>
                    <a:p>
                      <a:pPr rtl="0" fontAlgn="ctr"/>
                      <a:r>
                        <a:rPr lang="es-419" b="0">
                          <a:solidFill>
                            <a:srgbClr val="000000"/>
                          </a:solidFill>
                          <a:effectLst/>
                        </a:rPr>
                        <a:t>Más bajo</a:t>
                      </a:r>
                    </a:p>
                  </a:txBody>
                  <a:tcPr marL="47625" marR="47625" marT="47625" marB="47625" anchor="ctr"/>
                </a:tc>
                <a:tc>
                  <a:txBody>
                    <a:bodyPr/>
                    <a:lstStyle/>
                    <a:p>
                      <a:pPr rtl="0" fontAlgn="ctr"/>
                      <a:r>
                        <a:rPr lang="es-419" b="0">
                          <a:solidFill>
                            <a:srgbClr val="000000"/>
                          </a:solidFill>
                          <a:effectLst/>
                        </a:rPr>
                        <a:t>Más alto</a:t>
                      </a:r>
                    </a:p>
                  </a:txBody>
                  <a:tcPr marL="47625" marR="47625" marT="47625" marB="47625" anchor="ctr"/>
                </a:tc>
                <a:extLst>
                  <a:ext uri="{0D108BD9-81ED-4DB2-BD59-A6C34878D82A}">
                    <a16:rowId xmlns:a16="http://schemas.microsoft.com/office/drawing/2014/main" val="1856916499"/>
                  </a:ext>
                </a:extLst>
              </a:tr>
              <a:tr h="370840">
                <a:tc>
                  <a:txBody>
                    <a:bodyPr/>
                    <a:lstStyle/>
                    <a:p>
                      <a:pPr rtl="0" fontAlgn="ctr"/>
                      <a:r>
                        <a:rPr lang="es-419" b="0">
                          <a:solidFill>
                            <a:srgbClr val="000000"/>
                          </a:solidFill>
                          <a:effectLst/>
                        </a:rPr>
                        <a:t>Precauciones de seguridad</a:t>
                      </a:r>
                    </a:p>
                  </a:txBody>
                  <a:tcPr marL="47625" marR="47625" marT="47625" marB="47625" anchor="ctr"/>
                </a:tc>
                <a:tc>
                  <a:txBody>
                    <a:bodyPr/>
                    <a:lstStyle/>
                    <a:p>
                      <a:pPr rtl="0" fontAlgn="ctr"/>
                      <a:r>
                        <a:rPr lang="es-419" b="0">
                          <a:solidFill>
                            <a:srgbClr val="000000"/>
                          </a:solidFill>
                          <a:effectLst/>
                        </a:rPr>
                        <a:t>Más bajo</a:t>
                      </a:r>
                    </a:p>
                  </a:txBody>
                  <a:tcPr marL="47625" marR="47625" marT="47625" marB="47625" anchor="ctr"/>
                </a:tc>
                <a:tc>
                  <a:txBody>
                    <a:bodyPr/>
                    <a:lstStyle/>
                    <a:p>
                      <a:pPr rtl="0" fontAlgn="ctr"/>
                      <a:r>
                        <a:rPr lang="es-419" b="0">
                          <a:solidFill>
                            <a:srgbClr val="000000"/>
                          </a:solidFill>
                          <a:effectLst/>
                        </a:rPr>
                        <a:t>Más alto</a:t>
                      </a:r>
                    </a:p>
                  </a:txBody>
                  <a:tcPr marL="47625" marR="47625" marT="47625" marB="47625" anchor="ctr"/>
                </a:tc>
                <a:extLst>
                  <a:ext uri="{0D108BD9-81ED-4DB2-BD59-A6C34878D82A}">
                    <a16:rowId xmlns:a16="http://schemas.microsoft.com/office/drawing/2014/main" val="1497517308"/>
                  </a:ext>
                </a:extLst>
              </a:tr>
            </a:tbl>
          </a:graphicData>
        </a:graphic>
      </p:graphicFrame>
    </p:spTree>
    <p:extLst>
      <p:ext uri="{BB962C8B-B14F-4D97-AF65-F5344CB8AC3E}">
        <p14:creationId xmlns:p14="http://schemas.microsoft.com/office/powerpoint/2010/main" val="1309871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848344" cy="929640"/>
          </a:xfrm>
        </p:spPr>
        <p:txBody>
          <a:bodyPr/>
          <a:lstStyle/>
          <a:p>
            <a:pPr rtl="0"/>
            <a:r>
              <a:rPr lang="es-419">
                <a:solidFill>
                  <a:schemeClr val="accent5">
                    <a:lumMod val="40000"/>
                    <a:lumOff val="60000"/>
                  </a:schemeClr>
                </a:solidFill>
              </a:rPr>
              <a:t>4.6 Medios inalámbricos</a:t>
            </a:r>
          </a:p>
        </p:txBody>
      </p:sp>
    </p:spTree>
    <p:custDataLst>
      <p:tags r:id="rId1"/>
    </p:custDataLst>
    <p:extLst>
      <p:ext uri="{BB962C8B-B14F-4D97-AF65-F5344CB8AC3E}">
        <p14:creationId xmlns:p14="http://schemas.microsoft.com/office/powerpoint/2010/main" val="33556805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 inalámbricos</a:t>
            </a:r>
            <a:br>
              <a:rPr lang="en-US" dirty="0"/>
            </a:br>
            <a:r>
              <a:rPr lang="es-419" sz="2400"/>
              <a:t>Propiedades de medios inalámbricos</a:t>
            </a:r>
          </a:p>
        </p:txBody>
      </p:sp>
      <p:sp>
        <p:nvSpPr>
          <p:cNvPr id="5" name="Content Placeholder 4">
            <a:extLst>
              <a:ext uri="{FF2B5EF4-FFF2-40B4-BE49-F238E27FC236}">
                <a16:creationId xmlns:a16="http://schemas.microsoft.com/office/drawing/2014/main" id="{7FC66286-CFA0-104C-B29B-89853AF732B7}"/>
              </a:ext>
            </a:extLst>
          </p:cNvPr>
          <p:cNvSpPr>
            <a:spLocks noGrp="1"/>
          </p:cNvSpPr>
          <p:nvPr>
            <p:ph idx="1"/>
          </p:nvPr>
        </p:nvSpPr>
        <p:spPr>
          <a:xfrm>
            <a:off x="474662" y="731837"/>
            <a:ext cx="8280057" cy="3934431"/>
          </a:xfrm>
        </p:spPr>
        <p:txBody>
          <a:bodyPr/>
          <a:lstStyle/>
          <a:p>
            <a:pPr marL="0" indent="0" algn="l" rtl="0"/>
            <a:r>
              <a:rPr lang="es-419" sz="1800">
                <a:solidFill>
                  <a:srgbClr val="000000"/>
                </a:solidFill>
              </a:rPr>
              <a:t>Transporta señales electromagnéticas que representan dígitos binarios usando frecuencias de radio o microondas. Esto proporciona la mejor opción de movilidad. Los números de conexión inalámbrica siguen aumentando.</a:t>
            </a:r>
          </a:p>
          <a:p>
            <a:pPr marL="0" indent="0" algn="l"/>
            <a:endParaRPr lang="en-US" sz="1800" dirty="0">
              <a:solidFill>
                <a:srgbClr val="000000"/>
              </a:solidFill>
            </a:endParaRPr>
          </a:p>
          <a:p>
            <a:pPr marL="0" indent="0" algn="l" rtl="0"/>
            <a:r>
              <a:rPr lang="es-419" sz="1800">
                <a:solidFill>
                  <a:srgbClr val="000000"/>
                </a:solidFill>
              </a:rPr>
              <a:t>Algunas de las limitaciones de la tecnología inalámbrica:</a:t>
            </a:r>
          </a:p>
          <a:p>
            <a:pPr marL="358835" lvl="1" indent="-285750" rtl="0">
              <a:buFont typeface="Arial" panose="020B0604020202020204" pitchFamily="34" charset="0"/>
              <a:buChar char="•"/>
            </a:pPr>
            <a:r>
              <a:rPr lang="es-419" sz="1600" b="1">
                <a:solidFill>
                  <a:srgbClr val="000000"/>
                </a:solidFill>
              </a:rPr>
              <a:t>Área de cobertura</a:t>
            </a:r>
            <a:r>
              <a:rPr lang="es-419" sz="1600">
                <a:solidFill>
                  <a:srgbClr val="000000"/>
                </a:solidFill>
              </a:rPr>
              <a:t> : la cobertura efectiva puede verse afectada significativamente por las características físicas de la ubicación de despliegue. </a:t>
            </a:r>
          </a:p>
          <a:p>
            <a:pPr marL="358835" lvl="1" indent="-285750" rtl="0">
              <a:buFont typeface="Arial" panose="020B0604020202020204" pitchFamily="34" charset="0"/>
              <a:buChar char="•"/>
            </a:pPr>
            <a:r>
              <a:rPr lang="es-419" sz="1600" b="1">
                <a:solidFill>
                  <a:srgbClr val="000000"/>
                </a:solidFill>
              </a:rPr>
              <a:t>Interferencia</a:t>
            </a:r>
            <a:r>
              <a:rPr lang="es-419" sz="1600">
                <a:solidFill>
                  <a:srgbClr val="000000"/>
                </a:solidFill>
              </a:rPr>
              <a:t> : la conexión inalámbrica es susceptible a interferencias y puede ser interrumpida por muchos dispositivos comunes. </a:t>
            </a:r>
          </a:p>
          <a:p>
            <a:pPr marL="358835" lvl="1" indent="-285750" rtl="0">
              <a:buFont typeface="Arial" panose="020B0604020202020204" pitchFamily="34" charset="0"/>
              <a:buChar char="•"/>
            </a:pPr>
            <a:r>
              <a:rPr lang="es-419" sz="1600" b="1">
                <a:solidFill>
                  <a:srgbClr val="000000"/>
                </a:solidFill>
              </a:rPr>
              <a:t>Seguridad:</a:t>
            </a:r>
            <a:r>
              <a:rPr lang="es-419" sz="1600">
                <a:solidFill>
                  <a:srgbClr val="000000"/>
                </a:solidFill>
              </a:rPr>
              <a:t> la cobertura de comunicación inalámbrica no requiere acceso a una cadena física de medios, por lo que cualquiera puede acceder a la transmisión.</a:t>
            </a:r>
          </a:p>
          <a:p>
            <a:pPr marL="358835" lvl="1" indent="-285750" rtl="0">
              <a:buFont typeface="Arial" panose="020B0604020202020204" pitchFamily="34" charset="0"/>
              <a:buChar char="•"/>
            </a:pPr>
            <a:r>
              <a:rPr lang="es-419" sz="1600" b="1">
                <a:solidFill>
                  <a:srgbClr val="000000"/>
                </a:solidFill>
              </a:rPr>
              <a:t>Las WLAN de medio compartido</a:t>
            </a:r>
            <a:r>
              <a:rPr lang="es-419" sz="1600">
                <a:solidFill>
                  <a:srgbClr val="000000"/>
                </a:solidFill>
              </a:rPr>
              <a:t> funcionan en semidúplex, lo que significa que solo un dispositivo puede enviar o recibir a la vez. Muchos usuarios que acceden a la WLAN simultáneamente resultan en un ancho de banda reducido para cada usuario.</a:t>
            </a:r>
          </a:p>
        </p:txBody>
      </p:sp>
    </p:spTree>
    <p:extLst>
      <p:ext uri="{BB962C8B-B14F-4D97-AF65-F5344CB8AC3E}">
        <p14:creationId xmlns:p14="http://schemas.microsoft.com/office/powerpoint/2010/main" val="341894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Medios inalámbricos </a:t>
            </a:r>
            <a:br>
              <a:rPr lang="en-US" dirty="0"/>
            </a:br>
            <a:r>
              <a:rPr lang="es-419" sz="2400"/>
              <a:t>Tipos de medios inalámbricos</a:t>
            </a:r>
          </a:p>
        </p:txBody>
      </p:sp>
      <p:sp>
        <p:nvSpPr>
          <p:cNvPr id="4" name="Content Placeholder 3">
            <a:extLst>
              <a:ext uri="{FF2B5EF4-FFF2-40B4-BE49-F238E27FC236}">
                <a16:creationId xmlns:a16="http://schemas.microsoft.com/office/drawing/2014/main" id="{47C98538-A3BD-9F47-9419-316666EE7D5D}"/>
              </a:ext>
            </a:extLst>
          </p:cNvPr>
          <p:cNvSpPr>
            <a:spLocks noGrp="1"/>
          </p:cNvSpPr>
          <p:nvPr>
            <p:ph idx="1"/>
          </p:nvPr>
        </p:nvSpPr>
        <p:spPr>
          <a:xfrm>
            <a:off x="474662" y="656423"/>
            <a:ext cx="8424241" cy="4094687"/>
          </a:xfrm>
        </p:spPr>
        <p:txBody>
          <a:bodyPr/>
          <a:lstStyle/>
          <a:p>
            <a:pPr marL="0" algn="l" rtl="0">
              <a:spcBef>
                <a:spcPts val="0"/>
              </a:spcBef>
            </a:pPr>
            <a:r>
              <a:rPr lang="es-419" sz="1600">
                <a:solidFill>
                  <a:srgbClr val="000000"/>
                </a:solidFill>
              </a:rPr>
              <a:t>Los estándares de la industria IEEE y de telecomunicaciones para comunicaciones de datos inalámbricas</a:t>
            </a:r>
          </a:p>
          <a:p>
            <a:pPr marL="0" algn="l" rtl="0">
              <a:spcBef>
                <a:spcPts val="0"/>
              </a:spcBef>
            </a:pPr>
            <a:r>
              <a:rPr lang="es-419" sz="1600">
                <a:solidFill>
                  <a:srgbClr val="000000"/>
                </a:solidFill>
              </a:rPr>
              <a:t>cubren tanto el vínculo de datos como las capas físicas. En cada uno de estos estándares, las especificaciones</a:t>
            </a:r>
          </a:p>
          <a:p>
            <a:pPr marL="0" algn="l" rtl="0">
              <a:spcBef>
                <a:spcPts val="0"/>
              </a:spcBef>
            </a:pPr>
            <a:r>
              <a:rPr lang="es-419" sz="1600">
                <a:solidFill>
                  <a:srgbClr val="000000"/>
                </a:solidFill>
              </a:rPr>
              <a:t>de la capa física dictan:</a:t>
            </a:r>
          </a:p>
          <a:p>
            <a:pPr marL="285750" indent="-285750" algn="l" rtl="0">
              <a:buFont typeface="Arial" panose="020B0604020202020204" pitchFamily="34" charset="0"/>
              <a:buChar char="•"/>
            </a:pPr>
            <a:r>
              <a:rPr lang="es-419" sz="1500">
                <a:solidFill>
                  <a:srgbClr val="000000"/>
                </a:solidFill>
              </a:rPr>
              <a:t>Métodos de codificación de datos a señales de radio</a:t>
            </a:r>
          </a:p>
          <a:p>
            <a:pPr marL="285750" indent="-285750" algn="l" rtl="0">
              <a:buFont typeface="Arial" panose="020B0604020202020204" pitchFamily="34" charset="0"/>
              <a:buChar char="•"/>
            </a:pPr>
            <a:r>
              <a:rPr lang="es-419" sz="1500">
                <a:solidFill>
                  <a:srgbClr val="000000"/>
                </a:solidFill>
              </a:rPr>
              <a:t>Frecuencia e intensidad de la transmisión</a:t>
            </a:r>
          </a:p>
          <a:p>
            <a:pPr marL="285750" indent="-285750" algn="l" rtl="0">
              <a:buFont typeface="Arial" panose="020B0604020202020204" pitchFamily="34" charset="0"/>
              <a:buChar char="•"/>
            </a:pPr>
            <a:r>
              <a:rPr lang="es-419" sz="1500">
                <a:solidFill>
                  <a:srgbClr val="000000"/>
                </a:solidFill>
              </a:rPr>
              <a:t>Requisitos de recepción y decodificación de señales</a:t>
            </a:r>
          </a:p>
          <a:p>
            <a:pPr marL="285750" indent="-285750" algn="l" rtl="0">
              <a:buFont typeface="Arial" panose="020B0604020202020204" pitchFamily="34" charset="0"/>
              <a:buChar char="•"/>
            </a:pPr>
            <a:r>
              <a:rPr lang="es-419" sz="1500">
                <a:solidFill>
                  <a:srgbClr val="000000"/>
                </a:solidFill>
              </a:rPr>
              <a:t>Diseño y construcción de antenas</a:t>
            </a:r>
          </a:p>
          <a:p>
            <a:pPr algn="l"/>
            <a:endParaRPr lang="en-US" sz="1600" dirty="0">
              <a:solidFill>
                <a:srgbClr val="000000"/>
              </a:solidFill>
            </a:endParaRPr>
          </a:p>
          <a:p>
            <a:pPr algn="l" rtl="0"/>
            <a:r>
              <a:rPr lang="es-419" sz="1600">
                <a:solidFill>
                  <a:srgbClr val="000000"/>
                </a:solidFill>
              </a:rPr>
              <a:t>Estándares inalámbricos:</a:t>
            </a:r>
          </a:p>
          <a:p>
            <a:pPr marL="285750" indent="-285750" algn="l" rtl="0">
              <a:buFont typeface="Arial" panose="020B0604020202020204" pitchFamily="34" charset="0"/>
              <a:buChar char="•"/>
            </a:pPr>
            <a:r>
              <a:rPr lang="es-419" sz="1500" b="1">
                <a:solidFill>
                  <a:srgbClr val="000000"/>
                </a:solidFill>
              </a:rPr>
              <a:t>Wi-Fi (IEEE 802.11) </a:t>
            </a:r>
            <a:r>
              <a:rPr lang="es-419" sz="1500">
                <a:solidFill>
                  <a:srgbClr val="000000"/>
                </a:solidFill>
              </a:rPr>
              <a:t>- Tecnología de LAN inalámbrica (WLAN)</a:t>
            </a:r>
          </a:p>
          <a:p>
            <a:pPr marL="285750" indent="-285750" algn="l" rtl="0">
              <a:buFont typeface="Arial" panose="020B0604020202020204" pitchFamily="34" charset="0"/>
              <a:buChar char="•"/>
            </a:pPr>
            <a:r>
              <a:rPr lang="es-419" sz="1500" b="1">
                <a:solidFill>
                  <a:srgbClr val="000000"/>
                </a:solidFill>
              </a:rPr>
              <a:t>Bluetooth (IEEE 802.15) </a:t>
            </a:r>
            <a:r>
              <a:rPr lang="es-419" sz="1500">
                <a:solidFill>
                  <a:srgbClr val="000000"/>
                </a:solidFill>
              </a:rPr>
              <a:t>- Estándar de red inalámbrica de área personal (WPAN)</a:t>
            </a:r>
          </a:p>
          <a:p>
            <a:pPr marL="285750" indent="-285750" algn="l" rtl="0">
              <a:buFont typeface="Arial" panose="020B0604020202020204" pitchFamily="34" charset="0"/>
              <a:buChar char="•"/>
            </a:pPr>
            <a:r>
              <a:rPr lang="es-419" sz="1500" b="1">
                <a:solidFill>
                  <a:srgbClr val="000000"/>
                </a:solidFill>
              </a:rPr>
              <a:t>WiMAX (IEEE 802.16) </a:t>
            </a:r>
            <a:r>
              <a:rPr lang="es-419" sz="1500">
                <a:solidFill>
                  <a:srgbClr val="000000"/>
                </a:solidFill>
              </a:rPr>
              <a:t>: utiliza una topología punto a multipunto para proporcionar acceso inalámbrico de banda ancha</a:t>
            </a:r>
          </a:p>
          <a:p>
            <a:pPr marL="285750" indent="-285750" algn="l" rtl="0">
              <a:buFont typeface="Arial" panose="020B0604020202020204" pitchFamily="34" charset="0"/>
              <a:buChar char="•"/>
            </a:pPr>
            <a:r>
              <a:rPr lang="es-419" sz="1500" b="1">
                <a:solidFill>
                  <a:srgbClr val="000000"/>
                </a:solidFill>
              </a:rPr>
              <a:t>Zigbee (IEEE 802.15.4) </a:t>
            </a:r>
            <a:r>
              <a:rPr lang="es-419" sz="1500">
                <a:solidFill>
                  <a:srgbClr val="000000"/>
                </a:solidFill>
              </a:rPr>
              <a:t>- Comunicaciones de baja velocidad de datos y bajo consumo de energía, principalmente para aplicaciones de Internet de las cosas (IoT)</a:t>
            </a:r>
          </a:p>
        </p:txBody>
      </p:sp>
    </p:spTree>
    <p:extLst>
      <p:ext uri="{BB962C8B-B14F-4D97-AF65-F5344CB8AC3E}">
        <p14:creationId xmlns:p14="http://schemas.microsoft.com/office/powerpoint/2010/main" val="266605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Medios inalámbricos </a:t>
            </a:r>
            <a:br>
              <a:rPr lang="en-US" dirty="0"/>
            </a:br>
            <a:r>
              <a:rPr lang="es-419" sz="2400"/>
              <a:t>LAN inalámbrica</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es-419" sz="1800">
                <a:solidFill>
                  <a:srgbClr val="000000"/>
                </a:solidFill>
              </a:rPr>
              <a:t>En general, una LAN inalámbrica (WLAN) requiere los siguientes dispositivos:</a:t>
            </a:r>
          </a:p>
          <a:p>
            <a:pPr marL="342900" indent="-342900" algn="l" rtl="0">
              <a:buFont typeface="Arial" panose="020B0604020202020204" pitchFamily="34" charset="0"/>
              <a:buChar char="•"/>
            </a:pPr>
            <a:r>
              <a:rPr lang="es-419" sz="1800" b="1">
                <a:solidFill>
                  <a:srgbClr val="000000"/>
                </a:solidFill>
              </a:rPr>
              <a:t>Punto de Acceso Inalámbrico (AP): </a:t>
            </a:r>
            <a:r>
              <a:rPr lang="es-419" sz="1800">
                <a:solidFill>
                  <a:srgbClr val="000000"/>
                </a:solidFill>
              </a:rPr>
              <a:t>- concentra las señales inalámbricas de los usuarios y conéctese a la infraestructura de red basada en cobre existente</a:t>
            </a:r>
          </a:p>
          <a:p>
            <a:pPr marL="342900" indent="-342900" algn="l" rtl="0">
              <a:buFont typeface="Arial" panose="020B0604020202020204" pitchFamily="34" charset="0"/>
              <a:buChar char="•"/>
            </a:pPr>
            <a:r>
              <a:rPr lang="es-419" sz="1800" b="1">
                <a:solidFill>
                  <a:srgbClr val="000000"/>
                </a:solidFill>
              </a:rPr>
              <a:t>Adaptadores NIC inalámbricos: </a:t>
            </a:r>
            <a:r>
              <a:rPr lang="es-419" sz="1800">
                <a:solidFill>
                  <a:srgbClr val="000000"/>
                </a:solidFill>
              </a:rPr>
              <a:t>- brindan capacidad de comunicaciones inalámbricas a los hosts de red</a:t>
            </a:r>
          </a:p>
          <a:p>
            <a:pPr marL="0" indent="0" algn="l"/>
            <a:endParaRPr lang="en-US" sz="1800" dirty="0">
              <a:solidFill>
                <a:srgbClr val="000000"/>
              </a:solidFill>
            </a:endParaRPr>
          </a:p>
          <a:p>
            <a:pPr marL="0" indent="0" algn="l" rtl="0"/>
            <a:r>
              <a:rPr lang="es-419" sz="1800">
                <a:solidFill>
                  <a:srgbClr val="000000"/>
                </a:solidFill>
              </a:rPr>
              <a:t>Hay una serie de estándares WLAN. Al comprar equipos WLAN, asegúrese de compatibilidad e interoperabilidad.</a:t>
            </a:r>
          </a:p>
          <a:p>
            <a:pPr marL="0" indent="0" algn="l"/>
            <a:endParaRPr lang="en-US" sz="1800" dirty="0">
              <a:solidFill>
                <a:srgbClr val="000000"/>
              </a:solidFill>
            </a:endParaRPr>
          </a:p>
          <a:p>
            <a:pPr marL="0" indent="0" algn="l" rtl="0"/>
            <a:r>
              <a:rPr lang="es-419" sz="1800">
                <a:solidFill>
                  <a:srgbClr val="000000"/>
                </a:solidFill>
              </a:rPr>
              <a:t>Los administradores de red deben desarrollar y aplicar políticas y procesos de seguridad estrictos para proteger las WLAN del acceso no autorizado y los daños.</a:t>
            </a:r>
          </a:p>
        </p:txBody>
      </p:sp>
    </p:spTree>
    <p:extLst>
      <p:ext uri="{BB962C8B-B14F-4D97-AF65-F5344CB8AC3E}">
        <p14:creationId xmlns:p14="http://schemas.microsoft.com/office/powerpoint/2010/main" val="1301200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Medios inalámbricos</a:t>
            </a:r>
            <a:br>
              <a:rPr lang="en-US" dirty="0"/>
            </a:br>
            <a:r>
              <a:rPr lang="es-419" sz="2400"/>
              <a:t>Packet Tracer: conecte una LAN alámbrica e inalámbrica</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es-419" sz="1800">
                <a:solidFill>
                  <a:srgbClr val="000000"/>
                </a:solidFill>
              </a:rPr>
              <a:t>En este Packet Tracer, hará lo siguiente:</a:t>
            </a:r>
          </a:p>
          <a:p>
            <a:pPr marL="0" indent="0" algn="l"/>
            <a:endParaRPr lang="en-US" sz="1800" dirty="0">
              <a:solidFill>
                <a:srgbClr val="000000"/>
              </a:solidFill>
            </a:endParaRPr>
          </a:p>
          <a:p>
            <a:pPr marL="342900" indent="-342900" algn="l" rtl="0">
              <a:buFont typeface="Arial" panose="020B0604020202020204" pitchFamily="34" charset="0"/>
              <a:buChar char="•"/>
            </a:pPr>
            <a:r>
              <a:rPr lang="es-419" sz="1800">
                <a:solidFill>
                  <a:srgbClr val="000000"/>
                </a:solidFill>
              </a:rPr>
              <a:t>Conectarse a la nube</a:t>
            </a:r>
          </a:p>
          <a:p>
            <a:pPr marL="342900" indent="-342900" algn="l" rtl="0">
              <a:buFont typeface="Arial" panose="020B0604020202020204" pitchFamily="34" charset="0"/>
              <a:buChar char="•"/>
            </a:pPr>
            <a:r>
              <a:rPr lang="es-419" sz="1800">
                <a:solidFill>
                  <a:srgbClr val="000000"/>
                </a:solidFill>
              </a:rPr>
              <a:t>Conectar un enrutador</a:t>
            </a:r>
          </a:p>
          <a:p>
            <a:pPr marL="342900" indent="-342900" algn="l" rtl="0">
              <a:buFont typeface="Arial" panose="020B0604020202020204" pitchFamily="34" charset="0"/>
              <a:buChar char="•"/>
            </a:pPr>
            <a:r>
              <a:rPr lang="es-419" sz="1800">
                <a:solidFill>
                  <a:srgbClr val="000000"/>
                </a:solidFill>
              </a:rPr>
              <a:t>Conectar los dispositivos restantes</a:t>
            </a:r>
          </a:p>
          <a:p>
            <a:pPr marL="342900" indent="-342900" algn="l" rtl="0">
              <a:buFont typeface="Arial" panose="020B0604020202020204" pitchFamily="34" charset="0"/>
              <a:buChar char="•"/>
            </a:pPr>
            <a:r>
              <a:rPr lang="es-419" sz="1800">
                <a:solidFill>
                  <a:srgbClr val="000000"/>
                </a:solidFill>
              </a:rPr>
              <a:t>Verificar las conexiones</a:t>
            </a:r>
          </a:p>
          <a:p>
            <a:pPr marL="342900" indent="-342900" algn="l" rtl="0">
              <a:buFont typeface="Arial" panose="020B0604020202020204" pitchFamily="34" charset="0"/>
              <a:buChar char="•"/>
            </a:pPr>
            <a:r>
              <a:rPr lang="es-419" sz="1800">
                <a:solidFill>
                  <a:srgbClr val="000000"/>
                </a:solidFill>
              </a:rPr>
              <a:t>Examinar la topología física</a:t>
            </a:r>
          </a:p>
          <a:p>
            <a:pPr marL="0" indent="0" algn="l"/>
            <a:endParaRPr lang="en-US" sz="1800" dirty="0">
              <a:solidFill>
                <a:srgbClr val="000000"/>
              </a:solidFill>
            </a:endParaRPr>
          </a:p>
        </p:txBody>
      </p:sp>
    </p:spTree>
    <p:extLst>
      <p:ext uri="{BB962C8B-B14F-4D97-AF65-F5344CB8AC3E}">
        <p14:creationId xmlns:p14="http://schemas.microsoft.com/office/powerpoint/2010/main" val="2074986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2AA8F8-1E43-384B-8982-C0BB94049B5C}"/>
              </a:ext>
            </a:extLst>
          </p:cNvPr>
          <p:cNvSpPr>
            <a:spLocks noGrp="1"/>
          </p:cNvSpPr>
          <p:nvPr>
            <p:ph type="title"/>
          </p:nvPr>
        </p:nvSpPr>
        <p:spPr>
          <a:xfrm>
            <a:off x="0" y="0"/>
            <a:ext cx="8345488" cy="731837"/>
          </a:xfrm>
        </p:spPr>
        <p:txBody>
          <a:bodyPr/>
          <a:lstStyle/>
          <a:p>
            <a:pPr rtl="0"/>
            <a:r>
              <a:rPr lang="es-419" sz="1600"/>
              <a:t>Medios inalámbricos</a:t>
            </a:r>
            <a:br>
              <a:rPr lang="en-US" dirty="0"/>
            </a:br>
            <a:r>
              <a:rPr lang="es-419" sz="2400"/>
              <a:t>Laboratorio - Ver información de NIC cableada e inalámbrica</a:t>
            </a:r>
          </a:p>
        </p:txBody>
      </p:sp>
      <p:sp>
        <p:nvSpPr>
          <p:cNvPr id="5" name="Content Placeholder 4">
            <a:extLst>
              <a:ext uri="{FF2B5EF4-FFF2-40B4-BE49-F238E27FC236}">
                <a16:creationId xmlns:a16="http://schemas.microsoft.com/office/drawing/2014/main" id="{16874280-9EA6-0242-8034-EC3F27C940E8}"/>
              </a:ext>
            </a:extLst>
          </p:cNvPr>
          <p:cNvSpPr>
            <a:spLocks noGrp="1"/>
          </p:cNvSpPr>
          <p:nvPr>
            <p:ph idx="1"/>
          </p:nvPr>
        </p:nvSpPr>
        <p:spPr>
          <a:xfrm>
            <a:off x="474662" y="877330"/>
            <a:ext cx="8280057" cy="3544404"/>
          </a:xfrm>
        </p:spPr>
        <p:txBody>
          <a:bodyPr/>
          <a:lstStyle/>
          <a:p>
            <a:pPr marL="0" indent="0" algn="l" rtl="0"/>
            <a:r>
              <a:rPr lang="es-419" sz="1800">
                <a:solidFill>
                  <a:srgbClr val="000000"/>
                </a:solidFill>
              </a:rPr>
              <a:t>En esta práctica de laboratorio se cumplirán los siguientes objetivos:</a:t>
            </a:r>
          </a:p>
          <a:p>
            <a:pPr marL="0" indent="0" algn="l"/>
            <a:endParaRPr lang="en-US" sz="1800" dirty="0">
              <a:solidFill>
                <a:srgbClr val="000000"/>
              </a:solidFill>
            </a:endParaRPr>
          </a:p>
          <a:p>
            <a:pPr marL="342900" indent="-342900" algn="l" rtl="0">
              <a:buFont typeface="Arial" panose="020B0604020202020204" pitchFamily="34" charset="0"/>
              <a:buChar char="•"/>
            </a:pPr>
            <a:r>
              <a:rPr lang="es-419" sz="1800">
                <a:solidFill>
                  <a:srgbClr val="000000"/>
                </a:solidFill>
              </a:rPr>
              <a:t>Identificar y trabajar con NIC de PC</a:t>
            </a:r>
          </a:p>
          <a:p>
            <a:pPr marL="342900" indent="-342900" algn="l" rtl="0">
              <a:buFont typeface="Arial" panose="020B0604020202020204" pitchFamily="34" charset="0"/>
              <a:buChar char="•"/>
            </a:pPr>
            <a:r>
              <a:rPr lang="es-419" sz="1800">
                <a:solidFill>
                  <a:srgbClr val="000000"/>
                </a:solidFill>
              </a:rPr>
              <a:t>Identificar y utilizar los íconos de red de la bandeja del sistema</a:t>
            </a:r>
          </a:p>
          <a:p>
            <a:pPr marL="0" indent="0" algn="l"/>
            <a:endParaRPr lang="en-US" sz="1800" dirty="0">
              <a:solidFill>
                <a:srgbClr val="000000"/>
              </a:solidFill>
            </a:endParaRPr>
          </a:p>
        </p:txBody>
      </p:sp>
    </p:spTree>
    <p:extLst>
      <p:ext uri="{BB962C8B-B14F-4D97-AF65-F5344CB8AC3E}">
        <p14:creationId xmlns:p14="http://schemas.microsoft.com/office/powerpoint/2010/main" val="407762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c15="http://schemas.microsoft.com/office/drawing/2012/chart" xmlns:c="http://schemas.openxmlformats.org/drawingml/2006/chart"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4.7 - Módulo de práctica y cuestionario</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992597"/>
          </a:xfrm>
        </p:spPr>
        <p:txBody>
          <a:bodyPr/>
          <a:lstStyle/>
          <a:p>
            <a:pPr rtl="0"/>
            <a:r>
              <a:rPr lang="es-419" sz="1600"/>
              <a:t>Práctica del módulo y quiz</a:t>
            </a:r>
            <a:r>
              <a:rPr lang="es-419"/>
              <a:t> Packet Tracer — Exploración de capa física — Modo físico</a:t>
            </a:r>
            <a:br>
              <a:rPr lang="en-US" altLang="en-US" dirty="0"/>
            </a:br>
            <a:endParaRPr lang="en-US" altLang="en-US" dirty="0"/>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94593" y="684823"/>
            <a:ext cx="9049407" cy="2628317"/>
          </a:xfrm>
        </p:spPr>
        <p:txBody>
          <a:bodyPr/>
          <a:lstStyle/>
          <a:p>
            <a:pPr marL="0" indent="0">
              <a:buNone/>
            </a:pPr>
            <a:endParaRPr lang="en-US" sz="1600" dirty="0"/>
          </a:p>
          <a:p>
            <a:pPr marL="0" indent="0" rtl="0">
              <a:buNone/>
            </a:pPr>
            <a:r>
              <a:rPr lang="es-419" sz="1600"/>
              <a:t>En este Packet Tracer Modo Físico (PTPM), completará lo siguiente:</a:t>
            </a:r>
          </a:p>
          <a:p>
            <a:pPr marL="531812" lvl="1" indent="-342900" rtl="0">
              <a:spcBef>
                <a:spcPts val="600"/>
              </a:spcBef>
              <a:spcAft>
                <a:spcPts val="600"/>
              </a:spcAft>
              <a:buSzPts val="700"/>
              <a:buFont typeface="Webdings" panose="05030102010509060703" pitchFamily="18" charset="2"/>
              <a:buChar char=""/>
            </a:pPr>
            <a:r>
              <a:rPr lang="es-419" sz="1600">
                <a:effectLst/>
                <a:ea typeface="Calibri" panose="020F0502020204030204" pitchFamily="34" charset="0"/>
                <a:cs typeface="Times New Roman" panose="02020603050405020304" pitchFamily="18" charset="0"/>
              </a:rPr>
              <a:t>Examinar información de direcciones IP locales</a:t>
            </a:r>
          </a:p>
          <a:p>
            <a:pPr marL="531812" lvl="1" indent="-342900" rtl="0">
              <a:spcBef>
                <a:spcPts val="600"/>
              </a:spcBef>
              <a:spcAft>
                <a:spcPts val="600"/>
              </a:spcAft>
              <a:buSzPts val="700"/>
              <a:buFont typeface="Webdings" panose="05030102010509060703" pitchFamily="18" charset="2"/>
              <a:buChar char=""/>
            </a:pPr>
            <a:r>
              <a:rPr lang="es-419" sz="1600">
                <a:effectLst/>
                <a:ea typeface="Calibri" panose="020F0502020204030204" pitchFamily="34" charset="0"/>
                <a:cs typeface="Times New Roman" panose="02020603050405020304" pitchFamily="18" charset="0"/>
              </a:rPr>
              <a:t>Rastrear la ruta entre el origen y el destino</a:t>
            </a:r>
          </a:p>
          <a:p>
            <a:pPr marL="0" indent="0">
              <a:buNone/>
            </a:pPr>
            <a:endParaRPr lang="en-US" sz="1600"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a:latin typeface="Arial" charset="0"/>
              </a:rPr>
              <a:t>Módulo práctica y cuestionario</a:t>
            </a:r>
            <a:br>
              <a:rPr lang="en-US" dirty="0">
                <a:latin typeface="Arial" charset="0"/>
              </a:rPr>
            </a:br>
            <a:r>
              <a:rPr lang="es-419">
                <a:latin typeface="Arial" charset="0"/>
              </a:rPr>
              <a:t>Packet Tracer — Conectar la Capa Física</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0" indent="0" rtl="0">
              <a:spcBef>
                <a:spcPts val="0"/>
              </a:spcBef>
              <a:spcAft>
                <a:spcPts val="0"/>
              </a:spcAft>
              <a:buNone/>
            </a:pPr>
            <a:r>
              <a:rPr lang="es-419"/>
              <a:t>En este Packet Tracer, hará lo siguiente:</a:t>
            </a:r>
          </a:p>
          <a:p>
            <a:pPr marL="0" indent="0">
              <a:spcBef>
                <a:spcPts val="0"/>
              </a:spcBef>
              <a:spcAft>
                <a:spcPts val="0"/>
              </a:spcAft>
              <a:buNone/>
            </a:pPr>
            <a:endParaRPr lang="en-US" dirty="0"/>
          </a:p>
          <a:p>
            <a:pPr lvl="1" rtl="0">
              <a:buFont typeface="Arial" panose="020B0604020202020204" pitchFamily="34" charset="0"/>
              <a:buChar char="•"/>
            </a:pPr>
            <a:r>
              <a:rPr lang="es-419"/>
              <a:t>Identificar las características físicas de los dispositivos de interconexión de redes</a:t>
            </a:r>
          </a:p>
          <a:p>
            <a:pPr lvl="1" rtl="0">
              <a:buFont typeface="Arial" panose="020B0604020202020204" pitchFamily="34" charset="0"/>
              <a:buChar char="•"/>
            </a:pPr>
            <a:r>
              <a:rPr lang="es-419"/>
              <a:t>Seleccionar los módulos correctos para la conectividad</a:t>
            </a:r>
          </a:p>
          <a:p>
            <a:pPr lvl="1" rtl="0">
              <a:buFont typeface="Arial" panose="020B0604020202020204" pitchFamily="34" charset="0"/>
              <a:buChar char="•"/>
            </a:pPr>
            <a:r>
              <a:rPr lang="es-419"/>
              <a:t>Conectar los dispositivos</a:t>
            </a:r>
          </a:p>
          <a:p>
            <a:pPr lvl="1" rtl="0">
              <a:buFont typeface="Arial" panose="020B0604020202020204" pitchFamily="34" charset="0"/>
              <a:buChar char="•"/>
            </a:pPr>
            <a:r>
              <a:rPr lang="es-419"/>
              <a:t>Verificar conectividad</a:t>
            </a:r>
          </a:p>
          <a:p>
            <a:pPr marL="0" indent="0">
              <a:buNone/>
            </a:pPr>
            <a:endParaRPr lang="en-US" sz="1200" dirty="0"/>
          </a:p>
        </p:txBody>
      </p:sp>
    </p:spTree>
    <p:custDataLst>
      <p:tags r:id="rId1"/>
    </p:custDataLst>
    <p:extLst>
      <p:ext uri="{BB962C8B-B14F-4D97-AF65-F5344CB8AC3E}">
        <p14:creationId xmlns:p14="http://schemas.microsoft.com/office/powerpoint/2010/main" val="135280458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es-419"/>
              <a:t>Verifique su Conocimiento</a:t>
            </a:r>
          </a:p>
        </p:txBody>
      </p:sp>
      <p:sp>
        <p:nvSpPr>
          <p:cNvPr id="7171" name="Rectangle 34"/>
          <p:cNvSpPr>
            <a:spLocks noGrp="1" noChangeArrowheads="1"/>
          </p:cNvSpPr>
          <p:nvPr>
            <p:ph idx="1"/>
          </p:nvPr>
        </p:nvSpPr>
        <p:spPr>
          <a:xfrm>
            <a:off x="145357" y="965201"/>
            <a:ext cx="8878570" cy="3643747"/>
          </a:xfrm>
        </p:spPr>
        <p:txBody>
          <a:bodyPr/>
          <a:lstStyle/>
          <a:p>
            <a:pPr rtl="0">
              <a:spcBef>
                <a:spcPct val="30000"/>
              </a:spcBef>
              <a:buFont typeface="Arial" panose="020B0604020202020204" pitchFamily="34" charset="0"/>
              <a:buChar char="•"/>
            </a:pPr>
            <a:r>
              <a:rPr lang="es-419"/>
              <a:t>Las actividades de "Verifique su conocimiento" están  diseñadas para permitir que los estudiantes determinen si están entendiendo el contenido y puedan continuar, o si es necesario un repaso personal. </a:t>
            </a:r>
          </a:p>
          <a:p>
            <a:pPr rtl="0">
              <a:spcBef>
                <a:spcPct val="30000"/>
              </a:spcBef>
              <a:buFont typeface="Arial" panose="020B0604020202020204" pitchFamily="34" charset="0"/>
              <a:buChar char="•"/>
            </a:pPr>
            <a:r>
              <a:rPr lang="es-419"/>
              <a:t>Las actividades de "Verifique su Conocimiento" </a:t>
            </a:r>
            <a:r>
              <a:rPr lang="es-419" b="1" i="1"/>
              <a:t>no </a:t>
            </a:r>
            <a:r>
              <a:rPr lang="es-419"/>
              <a:t>afectan las calificaciones de los alumnos.</a:t>
            </a:r>
          </a:p>
          <a:p>
            <a:pPr rtl="0">
              <a:spcBef>
                <a:spcPct val="30000"/>
              </a:spcBef>
              <a:buFont typeface="Arial" panose="020B0604020202020204" pitchFamily="34" charset="0"/>
              <a:buChar char="•"/>
            </a:pPr>
            <a:r>
              <a:rPr lang="es-419"/>
              <a:t>No hay diapositivas separadas para estas actividades en el PPT. Se enumeran en el área de notas de la diapositiva que aparece antes de estas actividades.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a:latin typeface="Arial" charset="0"/>
              </a:rPr>
              <a:t>Práctica del Módulo y Cuestionario</a:t>
            </a:r>
            <a:br>
              <a:rPr lang="en-US" dirty="0">
                <a:latin typeface="Arial" charset="0"/>
              </a:rPr>
            </a:br>
            <a:r>
              <a:rPr lang="es-419">
                <a:latin typeface="Arial" charset="0"/>
              </a:rPr>
              <a:t>¿Qué aprendí en este módulo?</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marL="173037" indent="-342900" rtl="0">
              <a:spcBef>
                <a:spcPts val="0"/>
              </a:spcBef>
              <a:spcAft>
                <a:spcPts val="0"/>
              </a:spcAft>
              <a:buFont typeface="Arial" panose="020B0604020202020204" pitchFamily="34" charset="0"/>
              <a:buChar char="•"/>
            </a:pPr>
            <a:r>
              <a:rPr lang="es-419" sz="1600"/>
              <a:t>Antes de que pueda ocurrir cualquier comunicación de red, se debe establecer una conexión física a una red local, ya sea cableada o inalámbrica. </a:t>
            </a:r>
          </a:p>
          <a:p>
            <a:pPr marL="173037" indent="-342900" rtl="0">
              <a:spcBef>
                <a:spcPts val="0"/>
              </a:spcBef>
              <a:spcAft>
                <a:spcPts val="0"/>
              </a:spcAft>
              <a:buFont typeface="Arial" panose="020B0604020202020204" pitchFamily="34" charset="0"/>
              <a:buChar char="•"/>
            </a:pPr>
            <a:r>
              <a:rPr lang="es-419" sz="1600"/>
              <a:t>La capa física consta de circuitos electrónicos, medios y conectores desarrollados por ingenieros. </a:t>
            </a:r>
          </a:p>
          <a:p>
            <a:pPr marL="173037" indent="-342900" rtl="0">
              <a:spcBef>
                <a:spcPts val="0"/>
              </a:spcBef>
              <a:spcAft>
                <a:spcPts val="0"/>
              </a:spcAft>
              <a:buFont typeface="Arial" panose="020B0604020202020204" pitchFamily="34" charset="0"/>
              <a:buChar char="•"/>
            </a:pPr>
            <a:r>
              <a:rPr lang="es-419" sz="1600"/>
              <a:t>Los estándares de la capa física abordan tres áreas funcionales: componentes físicos, codificación y señalización. </a:t>
            </a:r>
          </a:p>
          <a:p>
            <a:pPr marL="173037" indent="-342900" rtl="0">
              <a:spcBef>
                <a:spcPts val="0"/>
              </a:spcBef>
              <a:spcAft>
                <a:spcPts val="0"/>
              </a:spcAft>
              <a:buFont typeface="Arial" panose="020B0604020202020204" pitchFamily="34" charset="0"/>
              <a:buChar char="•"/>
            </a:pPr>
            <a:r>
              <a:rPr lang="es-419" sz="1600"/>
              <a:t>Tres tipos de cableado de cobre son: UTP, STP y cable coaxial (coaxial). </a:t>
            </a:r>
          </a:p>
          <a:p>
            <a:pPr marL="173037" indent="-342900" rtl="0">
              <a:spcBef>
                <a:spcPts val="0"/>
              </a:spcBef>
              <a:spcAft>
                <a:spcPts val="0"/>
              </a:spcAft>
              <a:buFont typeface="Arial" panose="020B0604020202020204" pitchFamily="34" charset="0"/>
              <a:buChar char="•"/>
            </a:pPr>
            <a:r>
              <a:rPr lang="es-419" sz="1600"/>
              <a:t>El cableado UTP cumple con los estándares establecidos en conjunto por la TIA/EIA. El Instituto de Ingenieros Eléctricos y Electrónicos (IEEE) define las características eléctricas del cableado de cobre. </a:t>
            </a:r>
          </a:p>
          <a:p>
            <a:pPr marL="173037" indent="-342900" rtl="0">
              <a:spcBef>
                <a:spcPts val="0"/>
              </a:spcBef>
              <a:spcAft>
                <a:spcPts val="0"/>
              </a:spcAft>
              <a:buFont typeface="Arial" panose="020B0604020202020204" pitchFamily="34" charset="0"/>
              <a:buChar char="•"/>
            </a:pPr>
            <a:r>
              <a:rPr lang="es-419" sz="1600"/>
              <a:t>Los principales tipos de cables que se obtienen mediante el uso de convenciones de cableado específicas son Ethernet Strait-through y Ethernet Crossover. </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400">
                <a:latin typeface="Arial" charset="0"/>
              </a:rPr>
              <a:t>Práctica del módulo y cuestionario</a:t>
            </a:r>
            <a:br>
              <a:rPr lang="en-US" dirty="0">
                <a:latin typeface="Arial" charset="0"/>
              </a:rPr>
            </a:br>
            <a:r>
              <a:rPr lang="es-419">
                <a:latin typeface="Arial" charset="0"/>
              </a:rPr>
              <a:t>¿Qué aprendí en este módulo(Cont.)?</a:t>
            </a:r>
          </a:p>
        </p:txBody>
      </p:sp>
      <p:sp>
        <p:nvSpPr>
          <p:cNvPr id="2" name="Content Placeholder 1">
            <a:extLst>
              <a:ext uri="{FF2B5EF4-FFF2-40B4-BE49-F238E27FC236}">
                <a16:creationId xmlns:a16="http://schemas.microsoft.com/office/drawing/2014/main" id="{BAC22E0C-A8B9-7D4B-BC8E-95F5947642E5}"/>
              </a:ext>
            </a:extLst>
          </p:cNvPr>
          <p:cNvSpPr>
            <a:spLocks noGrp="1"/>
          </p:cNvSpPr>
          <p:nvPr>
            <p:ph idx="1"/>
          </p:nvPr>
        </p:nvSpPr>
        <p:spPr/>
        <p:txBody>
          <a:bodyPr/>
          <a:lstStyle/>
          <a:p>
            <a:pPr rtl="0">
              <a:spcBef>
                <a:spcPts val="0"/>
              </a:spcBef>
              <a:spcAft>
                <a:spcPts val="0"/>
              </a:spcAft>
              <a:buFont typeface="Arial" panose="020B0604020202020204" pitchFamily="34" charset="0"/>
              <a:buChar char="•"/>
            </a:pPr>
            <a:r>
              <a:rPr lang="es-419" sz="1600"/>
              <a:t>El cable de fibra óptica transmite datos a través de distancias más extensas y a anchos de banda mayores que cualquier otro medio de red. </a:t>
            </a:r>
          </a:p>
          <a:p>
            <a:pPr rtl="0">
              <a:spcBef>
                <a:spcPts val="0"/>
              </a:spcBef>
              <a:spcAft>
                <a:spcPts val="0"/>
              </a:spcAft>
              <a:buFont typeface="Arial" panose="020B0604020202020204" pitchFamily="34" charset="0"/>
              <a:buChar char="•"/>
            </a:pPr>
            <a:r>
              <a:rPr lang="es-419" sz="1600"/>
              <a:t>Hay cuatro tipos de conectores de fibra óptica: ST, SC, LC y LC multimodo dúplex. </a:t>
            </a:r>
          </a:p>
          <a:p>
            <a:pPr rtl="0">
              <a:spcBef>
                <a:spcPts val="0"/>
              </a:spcBef>
              <a:spcAft>
                <a:spcPts val="0"/>
              </a:spcAft>
              <a:buFont typeface="Arial" panose="020B0604020202020204" pitchFamily="34" charset="0"/>
              <a:buChar char="•"/>
            </a:pPr>
            <a:r>
              <a:rPr lang="es-419" sz="1600"/>
              <a:t>Los cables de conexión de fibra óptica incluyen SC-SC multimodo, LC-LC monomodo, ST-LC multimodo y SC-ST monomodo. </a:t>
            </a:r>
          </a:p>
          <a:p>
            <a:pPr rtl="0">
              <a:spcBef>
                <a:spcPts val="0"/>
              </a:spcBef>
              <a:spcAft>
                <a:spcPts val="0"/>
              </a:spcAft>
              <a:buFont typeface="Arial" panose="020B0604020202020204" pitchFamily="34" charset="0"/>
              <a:buChar char="•"/>
            </a:pPr>
            <a:r>
              <a:rPr lang="es-419" sz="1600"/>
              <a:t>Los medios inalámbricos transportan señales electromagnéticas que representan los dígitos binarios de las comunicaciones de datos mediante frecuencias de radio y de microondas. La tecnología inalámbrica tiene algunas limitaciones, como el área de cobertura, las interferencias, la seguridad y los problemas que se producen con cualquier medio compartido. </a:t>
            </a:r>
          </a:p>
          <a:p>
            <a:pPr rtl="0">
              <a:spcBef>
                <a:spcPts val="0"/>
              </a:spcBef>
              <a:spcAft>
                <a:spcPts val="0"/>
              </a:spcAft>
              <a:buFont typeface="Arial" panose="020B0604020202020204" pitchFamily="34" charset="0"/>
              <a:buChar char="•"/>
            </a:pPr>
            <a:r>
              <a:rPr lang="es-419" sz="1600"/>
              <a:t>Los estándares inalámbricos incluyen los siguientes: Wi-Fi (IEEE 802.11), Bluetooth (IEEE 802.15), WiMAX (IEEE 802.16) y Zigbee (IEEE 802.15.4). </a:t>
            </a:r>
          </a:p>
          <a:p>
            <a:pPr rtl="0">
              <a:spcBef>
                <a:spcPts val="0"/>
              </a:spcBef>
              <a:spcAft>
                <a:spcPts val="0"/>
              </a:spcAft>
              <a:buFont typeface="Arial" panose="020B0604020202020204" pitchFamily="34" charset="0"/>
              <a:buChar char="•"/>
            </a:pPr>
            <a:r>
              <a:rPr lang="es-419" sz="1600"/>
              <a:t>LAN inalámbrica (WLAN) requiere un AP inalámbrico y adaptadores NIC inalámbricos.</a:t>
            </a:r>
          </a:p>
          <a:p>
            <a:endParaRPr lang="en-US" sz="1200" dirty="0"/>
          </a:p>
        </p:txBody>
      </p:sp>
    </p:spTree>
    <p:custDataLst>
      <p:tags r:id="rId1"/>
    </p:custDataLst>
    <p:extLst>
      <p:ext uri="{BB962C8B-B14F-4D97-AF65-F5344CB8AC3E}">
        <p14:creationId xmlns:p14="http://schemas.microsoft.com/office/powerpoint/2010/main" val="40910972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es-419" sz="1400">
                <a:latin typeface="Arial" charset="0"/>
              </a:rPr>
              <a:t>Módulo 4: Capa Física  </a:t>
            </a:r>
            <a:br>
              <a:rPr lang="en-US" dirty="0">
                <a:latin typeface="Arial" charset="0"/>
              </a:rPr>
            </a:br>
            <a:r>
              <a:rPr lang="es-419">
                <a:latin typeface="Arial" charset="0"/>
              </a:rPr>
              <a:t>Nuevos términos y comandos</a:t>
            </a:r>
          </a:p>
        </p:txBody>
      </p:sp>
      <p:graphicFrame>
        <p:nvGraphicFramePr>
          <p:cNvPr id="9" name="Table 9">
            <a:extLst>
              <a:ext uri="{FF2B5EF4-FFF2-40B4-BE49-F238E27FC236}">
                <a16:creationId xmlns:a16="http://schemas.microsoft.com/office/drawing/2014/main" id="{F2480B83-AF5E-4A70-B69B-F1E3A8FAC758}"/>
              </a:ext>
            </a:extLst>
          </p:cNvPr>
          <p:cNvGraphicFramePr>
            <a:graphicFrameLocks noGrp="1"/>
          </p:cNvGraphicFramePr>
          <p:nvPr>
            <p:ph idx="1"/>
            <p:extLst>
              <p:ext uri="{D42A27DB-BD31-4B8C-83A1-F6EECF244321}">
                <p14:modId xmlns:p14="http://schemas.microsoft.com/office/powerpoint/2010/main" val="3817300588"/>
              </p:ext>
            </p:extLst>
          </p:nvPr>
        </p:nvGraphicFramePr>
        <p:xfrm>
          <a:off x="144463" y="798513"/>
          <a:ext cx="8853486" cy="3505200"/>
        </p:xfrm>
        <a:graphic>
          <a:graphicData uri="http://schemas.openxmlformats.org/drawingml/2006/table">
            <a:tbl>
              <a:tblPr firstRow="1" bandRow="1">
                <a:tableStyleId>{F5AB1C69-6EDB-4FF4-983F-18BD219EF322}</a:tableStyleId>
              </a:tblPr>
              <a:tblGrid>
                <a:gridCol w="4426743">
                  <a:extLst>
                    <a:ext uri="{9D8B030D-6E8A-4147-A177-3AD203B41FA5}">
                      <a16:colId xmlns:a16="http://schemas.microsoft.com/office/drawing/2014/main" val="3270854437"/>
                    </a:ext>
                  </a:extLst>
                </a:gridCol>
                <a:gridCol w="4426743">
                  <a:extLst>
                    <a:ext uri="{9D8B030D-6E8A-4147-A177-3AD203B41FA5}">
                      <a16:colId xmlns:a16="http://schemas.microsoft.com/office/drawing/2014/main" val="1988644124"/>
                    </a:ext>
                  </a:extLst>
                </a:gridCol>
              </a:tblGrid>
              <a:tr h="370840">
                <a:tc>
                  <a:txBody>
                    <a:bodyPr/>
                    <a:lstStyle/>
                    <a:p>
                      <a:pPr marL="285750" indent="-285750" rtl="0">
                        <a:buFont typeface="Arial" panose="020B0604020202020204" pitchFamily="34" charset="0"/>
                        <a:buChar char="•"/>
                      </a:pPr>
                      <a:r>
                        <a:rPr lang="es-419" b="0">
                          <a:solidFill>
                            <a:srgbClr val="000000"/>
                          </a:solidFill>
                        </a:rPr>
                        <a:t>Asociación de las Industrias de las Telecomunicaciones (TIA) y Asociación de Industrias Electrónicas (EIA)</a:t>
                      </a:r>
                    </a:p>
                    <a:p>
                      <a:pPr marL="285750" indent="-285750" rtl="0">
                        <a:buFont typeface="Arial" panose="020B0604020202020204" pitchFamily="34" charset="0"/>
                        <a:buChar char="•"/>
                      </a:pPr>
                      <a:r>
                        <a:rPr lang="es-419" b="0">
                          <a:solidFill>
                            <a:srgbClr val="000000"/>
                          </a:solidFill>
                        </a:rPr>
                        <a:t>latencia</a:t>
                      </a:r>
                    </a:p>
                    <a:p>
                      <a:pPr marL="285750" indent="-285750" rtl="0">
                        <a:buFont typeface="Arial" panose="020B0604020202020204" pitchFamily="34" charset="0"/>
                        <a:buChar char="•"/>
                      </a:pPr>
                      <a:r>
                        <a:rPr lang="es-419" b="0">
                          <a:solidFill>
                            <a:srgbClr val="000000"/>
                          </a:solidFill>
                        </a:rPr>
                        <a:t>throughput</a:t>
                      </a:r>
                    </a:p>
                    <a:p>
                      <a:pPr marL="285750" indent="-285750" rtl="0">
                        <a:buFont typeface="Arial" panose="020B0604020202020204" pitchFamily="34" charset="0"/>
                        <a:buChar char="•"/>
                      </a:pPr>
                      <a:r>
                        <a:rPr lang="es-419" b="0">
                          <a:solidFill>
                            <a:srgbClr val="000000"/>
                          </a:solidFill>
                        </a:rPr>
                        <a:t>goodput</a:t>
                      </a:r>
                    </a:p>
                    <a:p>
                      <a:pPr marL="285750" indent="-285750" rtl="0">
                        <a:buFont typeface="Arial" panose="020B0604020202020204" pitchFamily="34" charset="0"/>
                        <a:buChar char="•"/>
                      </a:pPr>
                      <a:r>
                        <a:rPr lang="es-419" b="0">
                          <a:solidFill>
                            <a:srgbClr val="000000"/>
                          </a:solidFill>
                        </a:rPr>
                        <a:t>Interferencia electromagnética (EMI) </a:t>
                      </a:r>
                    </a:p>
                    <a:p>
                      <a:pPr marL="285750" indent="-285750" rtl="0">
                        <a:buFont typeface="Arial" panose="020B0604020202020204" pitchFamily="34" charset="0"/>
                        <a:buChar char="•"/>
                      </a:pPr>
                      <a:r>
                        <a:rPr lang="es-419" b="0">
                          <a:solidFill>
                            <a:srgbClr val="000000"/>
                          </a:solidFill>
                        </a:rPr>
                        <a:t>Interferencia de radiofrecuencia (RFI)</a:t>
                      </a:r>
                    </a:p>
                    <a:p>
                      <a:pPr marL="285750" indent="-285750" rtl="0">
                        <a:buFont typeface="Arial" panose="020B0604020202020204" pitchFamily="34" charset="0"/>
                        <a:buChar char="•"/>
                      </a:pPr>
                      <a:r>
                        <a:rPr lang="es-419" b="0">
                          <a:solidFill>
                            <a:srgbClr val="000000"/>
                          </a:solidFill>
                        </a:rPr>
                        <a:t>Interferencia</a:t>
                      </a:r>
                    </a:p>
                    <a:p>
                      <a:pPr marL="285750" indent="-285750" rtl="0">
                        <a:buFont typeface="Arial" panose="020B0604020202020204" pitchFamily="34" charset="0"/>
                        <a:buChar char="•"/>
                      </a:pPr>
                      <a:r>
                        <a:rPr lang="es-419" b="0">
                          <a:solidFill>
                            <a:srgbClr val="000000"/>
                          </a:solidFill>
                        </a:rPr>
                        <a:t>Unshielded Twisted Pair (UTP)</a:t>
                      </a:r>
                    </a:p>
                    <a:p>
                      <a:pPr marL="285750" indent="-285750" rtl="0">
                        <a:buFont typeface="Arial" panose="020B0604020202020204" pitchFamily="34" charset="0"/>
                        <a:buChar char="•"/>
                      </a:pPr>
                      <a:r>
                        <a:rPr lang="es-419" b="0">
                          <a:solidFill>
                            <a:srgbClr val="000000"/>
                          </a:solidFill>
                        </a:rPr>
                        <a:t>Shielded Twisted Pair (STP)</a:t>
                      </a:r>
                    </a:p>
                    <a:p>
                      <a:pPr marL="285750" indent="-285750" rtl="0">
                        <a:buFont typeface="Arial" panose="020B0604020202020204" pitchFamily="34" charset="0"/>
                        <a:buChar char="•"/>
                      </a:pPr>
                      <a:r>
                        <a:rPr lang="es-419" b="0">
                          <a:solidFill>
                            <a:srgbClr val="000000"/>
                          </a:solidFill>
                        </a:rPr>
                        <a:t>Cable coaxial</a:t>
                      </a:r>
                    </a:p>
                    <a:p>
                      <a:pPr marL="285750" indent="-285750" rtl="0">
                        <a:buFont typeface="Arial" panose="020B0604020202020204" pitchFamily="34" charset="0"/>
                        <a:buChar char="•"/>
                      </a:pPr>
                      <a:r>
                        <a:rPr lang="es-419" b="0">
                          <a:solidFill>
                            <a:srgbClr val="000000"/>
                          </a:solidFill>
                        </a:rPr>
                        <a:t>RJ-45</a:t>
                      </a:r>
                    </a:p>
                    <a:p>
                      <a:pPr marL="285750" indent="-285750" rtl="0">
                        <a:buFont typeface="Arial" panose="020B0604020202020204" pitchFamily="34" charset="0"/>
                        <a:buChar char="•"/>
                      </a:pPr>
                      <a:r>
                        <a:rPr lang="es-419" b="0">
                          <a:solidFill>
                            <a:srgbClr val="000000"/>
                          </a:solidFill>
                        </a:rPr>
                        <a:t>de eco de línea</a:t>
                      </a:r>
                    </a:p>
                    <a:p>
                      <a:pPr marL="285750" indent="-285750" rtl="0">
                        <a:buFont typeface="Arial" panose="020B0604020202020204" pitchFamily="34" charset="0"/>
                        <a:buChar char="•"/>
                      </a:pPr>
                      <a:r>
                        <a:rPr lang="es-419" b="0">
                          <a:solidFill>
                            <a:srgbClr val="000000"/>
                          </a:solidFill>
                        </a:rPr>
                        <a:t>TIA/EIA-568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rtl="0">
                        <a:buFont typeface="Arial" panose="020B0604020202020204" pitchFamily="34" charset="0"/>
                        <a:buChar char="•"/>
                      </a:pPr>
                      <a:r>
                        <a:rPr lang="es-419" b="0">
                          <a:solidFill>
                            <a:srgbClr val="000000"/>
                          </a:solidFill>
                        </a:rPr>
                        <a:t>Cable directo de Ethernet</a:t>
                      </a:r>
                    </a:p>
                    <a:p>
                      <a:pPr marL="285750" indent="-285750" rtl="0">
                        <a:buFont typeface="Arial" panose="020B0604020202020204" pitchFamily="34" charset="0"/>
                        <a:buChar char="•"/>
                      </a:pPr>
                      <a:r>
                        <a:rPr lang="es-419" b="0">
                          <a:solidFill>
                            <a:srgbClr val="000000"/>
                          </a:solidFill>
                        </a:rPr>
                        <a:t>Ethernet crossover</a:t>
                      </a:r>
                    </a:p>
                    <a:p>
                      <a:pPr marL="285750" indent="-285750" rtl="0">
                        <a:buFont typeface="Arial" panose="020B0604020202020204" pitchFamily="34" charset="0"/>
                        <a:buChar char="•"/>
                      </a:pPr>
                      <a:r>
                        <a:rPr lang="es-419" b="0">
                          <a:solidFill>
                            <a:srgbClr val="000000"/>
                          </a:solidFill>
                        </a:rPr>
                        <a:t>Rollover</a:t>
                      </a:r>
                    </a:p>
                    <a:p>
                      <a:pPr marL="285750" indent="-285750" rtl="0">
                        <a:buFont typeface="Arial" panose="020B0604020202020204" pitchFamily="34" charset="0"/>
                        <a:buChar char="•"/>
                      </a:pPr>
                      <a:r>
                        <a:rPr lang="es-419" b="0">
                          <a:solidFill>
                            <a:srgbClr val="000000"/>
                          </a:solidFill>
                        </a:rPr>
                        <a:t>Fibra óptica monomodo (SMF)</a:t>
                      </a:r>
                    </a:p>
                    <a:p>
                      <a:pPr marL="285750" indent="-285750" rtl="0">
                        <a:buFont typeface="Arial" panose="020B0604020202020204" pitchFamily="34" charset="0"/>
                        <a:buChar char="•"/>
                      </a:pPr>
                      <a:r>
                        <a:rPr lang="es-419" b="0">
                          <a:solidFill>
                            <a:srgbClr val="000000"/>
                          </a:solidFill>
                        </a:rPr>
                        <a:t>Multimode (MMF)</a:t>
                      </a:r>
                    </a:p>
                    <a:p>
                      <a:pPr marL="285750" indent="-285750" rtl="0">
                        <a:buFont typeface="Arial" panose="020B0604020202020204" pitchFamily="34" charset="0"/>
                        <a:buChar char="•"/>
                      </a:pPr>
                      <a:r>
                        <a:rPr lang="es-419" b="0">
                          <a:solidFill>
                            <a:srgbClr val="000000"/>
                          </a:solidFill>
                        </a:rPr>
                        <a:t>Straight-tip (ST) Connectors</a:t>
                      </a:r>
                    </a:p>
                    <a:p>
                      <a:pPr marL="285750" indent="-285750" rtl="0">
                        <a:buFont typeface="Arial" panose="020B0604020202020204" pitchFamily="34" charset="0"/>
                        <a:buChar char="•"/>
                      </a:pPr>
                      <a:r>
                        <a:rPr lang="es-419" b="0">
                          <a:solidFill>
                            <a:srgbClr val="000000"/>
                          </a:solidFill>
                        </a:rPr>
                        <a:t>Conectores suscriptor (SC)</a:t>
                      </a:r>
                    </a:p>
                    <a:p>
                      <a:pPr marL="285750" indent="-285750" rtl="0">
                        <a:buFont typeface="Arial" panose="020B0604020202020204" pitchFamily="34" charset="0"/>
                        <a:buChar char="•"/>
                      </a:pPr>
                      <a:r>
                        <a:rPr lang="es-419" b="0">
                          <a:solidFill>
                            <a:srgbClr val="000000"/>
                          </a:solidFill>
                        </a:rPr>
                        <a:t>Conectores Lucent (LC) simplex</a:t>
                      </a:r>
                    </a:p>
                    <a:p>
                      <a:pPr marL="285750" indent="-285750" rtl="0">
                        <a:buFont typeface="Arial" panose="020B0604020202020204" pitchFamily="34" charset="0"/>
                        <a:buChar char="•"/>
                      </a:pPr>
                      <a:r>
                        <a:rPr lang="es-419" b="0">
                          <a:solidFill>
                            <a:srgbClr val="000000"/>
                          </a:solidFill>
                        </a:rPr>
                        <a:t>Conectores LC multimodo dúplex</a:t>
                      </a:r>
                    </a:p>
                    <a:p>
                      <a:pPr marL="285750" indent="-285750" rtl="0">
                        <a:buFont typeface="Arial" panose="020B0604020202020204" pitchFamily="34" charset="0"/>
                        <a:buChar char="•"/>
                      </a:pPr>
                      <a:r>
                        <a:rPr lang="es-419" b="0">
                          <a:solidFill>
                            <a:srgbClr val="000000"/>
                          </a:solidFill>
                        </a:rPr>
                        <a:t>Bluetooth (IEEE 802.15)</a:t>
                      </a:r>
                    </a:p>
                    <a:p>
                      <a:pPr marL="285750" indent="-285750" rtl="0">
                        <a:buFont typeface="Arial" panose="020B0604020202020204" pitchFamily="34" charset="0"/>
                        <a:buChar char="•"/>
                      </a:pPr>
                      <a:r>
                        <a:rPr lang="es-419" b="0">
                          <a:solidFill>
                            <a:srgbClr val="000000"/>
                          </a:solidFill>
                        </a:rPr>
                        <a:t>WiMAX (IEEE 802.16)</a:t>
                      </a:r>
                    </a:p>
                    <a:p>
                      <a:pPr marL="285750" indent="-285750" rtl="0">
                        <a:buFont typeface="Arial" panose="020B0604020202020204" pitchFamily="34" charset="0"/>
                        <a:buChar char="•"/>
                      </a:pPr>
                      <a:r>
                        <a:rPr lang="es-419" b="0">
                          <a:solidFill>
                            <a:srgbClr val="000000"/>
                          </a:solidFill>
                        </a:rPr>
                        <a:t>Zigbee (IEEE 802.15.4)</a:t>
                      </a:r>
                    </a:p>
                    <a:p>
                      <a:pPr marL="285750" indent="-285750" rtl="0">
                        <a:buFont typeface="Arial" panose="020B0604020202020204" pitchFamily="34" charset="0"/>
                        <a:buChar char="•"/>
                      </a:pPr>
                      <a:r>
                        <a:rPr lang="es-419" b="0">
                          <a:solidFill>
                            <a:srgbClr val="000000"/>
                          </a:solidFill>
                        </a:rPr>
                        <a:t>Punto de acceso (AP) inalámbrico</a:t>
                      </a:r>
                    </a:p>
                    <a:p>
                      <a:endParaRPr lang="en-US" dirty="0">
                        <a:solidFill>
                          <a:srgbClr val="000000"/>
                        </a:solidFill>
                      </a:endParaRPr>
                    </a:p>
                    <a:p>
                      <a:endParaRPr lang="en-US" dirty="0">
                        <a:solidFill>
                          <a:srgbClr val="000000"/>
                        </a:solidFill>
                      </a:endParaRPr>
                    </a:p>
                    <a:p>
                      <a:endParaRPr lang="en-US" dirty="0">
                        <a:solidFill>
                          <a:srgbClr val="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08796709"/>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es-419"/>
              <a:t>Actividades de Packet Tracer de Modo Físico</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s-419" sz="1500" b="0" i="0" u="none" strike="noStrike" kern="1200" cap="none" spc="0" normalizeH="0" baseline="0">
                <a:ln>
                  <a:noFill/>
                </a:ln>
                <a:solidFill>
                  <a:srgbClr val="000000"/>
                </a:solidFill>
                <a:effectLst/>
                <a:uLnTx/>
                <a:uFillTx/>
                <a:latin typeface="Arial"/>
                <a:ea typeface="ＭＳ Ｐゴシック" charset="0"/>
              </a:rPr>
              <a:t>Estas actividades se completan usando Packet Tracer en Modo Físico.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s-419" sz="1500" b="0" i="0" u="none" strike="noStrike" kern="1200" cap="none" spc="0" normalizeH="0" baseline="0">
                <a:ln>
                  <a:noFill/>
                </a:ln>
                <a:solidFill>
                  <a:srgbClr val="000000"/>
                </a:solidFill>
                <a:effectLst/>
                <a:uLnTx/>
                <a:uFillTx/>
                <a:latin typeface="Arial"/>
                <a:ea typeface="ＭＳ Ｐゴシック" charset="0"/>
              </a:rPr>
              <a:t>Están diseñados para emular los laboratorios correspondientes.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s-419" sz="1500" b="0" i="0" u="none" strike="noStrike" kern="1200" cap="none" spc="0" normalizeH="0" baseline="0">
                <a:ln>
                  <a:noFill/>
                </a:ln>
                <a:solidFill>
                  <a:srgbClr val="000000"/>
                </a:solidFill>
                <a:effectLst/>
                <a:uLnTx/>
                <a:uFillTx/>
                <a:latin typeface="Arial"/>
                <a:ea typeface="ＭＳ Ｐゴシック" charset="0"/>
              </a:rPr>
              <a:t>Pueden utilizarse en lugar del laboratorio cuando el acceso a equipos físicos no es posible.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s-419" sz="1500" b="0" i="0" u="none" strike="noStrike" kern="1200" cap="none" spc="0" normalizeH="0" baseline="0">
                <a:ln>
                  <a:noFill/>
                </a:ln>
                <a:solidFill>
                  <a:srgbClr val="000000"/>
                </a:solidFill>
                <a:effectLst/>
                <a:uLnTx/>
                <a:uFillTx/>
                <a:latin typeface="Arial"/>
                <a:ea typeface="ＭＳ Ｐゴシック" charset="0"/>
              </a:rPr>
              <a:t>Las actividades de Packet Tracer en Modo Físico a menudo no tienen el nivel de estructura que las actividades PT que las preceden inmediatamente.</a:t>
            </a:r>
          </a:p>
          <a:p>
            <a:pPr marL="0" marR="0" lvl="0" indent="0" algn="l" defTabSz="684213" rtl="0" eaLnBrk="1" fontAlgn="base" latinLnBrk="0" hangingPunct="1">
              <a:lnSpc>
                <a:spcPct val="100000"/>
              </a:lnSpc>
              <a:spcBef>
                <a:spcPct val="300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Wingdings" panose="05000000000000000000" pitchFamily="2" charset="2"/>
              <a:buChar char="§"/>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p:txBody>
      </p:sp>
    </p:spTree>
    <p:custDataLst>
      <p:tags r:id="rId1"/>
    </p:custDataLst>
    <p:extLst>
      <p:ext uri="{BB962C8B-B14F-4D97-AF65-F5344CB8AC3E}">
        <p14:creationId xmlns:p14="http://schemas.microsoft.com/office/powerpoint/2010/main" val="227886678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es-419"/>
              <a:t>Módulo 4: Actividades</a:t>
            </a:r>
          </a:p>
        </p:txBody>
      </p:sp>
      <p:sp>
        <p:nvSpPr>
          <p:cNvPr id="6147" name="Rectangle 34"/>
          <p:cNvSpPr>
            <a:spLocks noGrp="1" noChangeArrowheads="1"/>
          </p:cNvSpPr>
          <p:nvPr>
            <p:ph idx="1"/>
          </p:nvPr>
        </p:nvSpPr>
        <p:spPr>
          <a:xfrm>
            <a:off x="144065" y="798945"/>
            <a:ext cx="8695135" cy="348414"/>
          </a:xfrm>
        </p:spPr>
        <p:txBody>
          <a:bodyPr/>
          <a:lstStyle/>
          <a:p>
            <a:pPr marL="0" indent="0" rtl="0">
              <a:spcBef>
                <a:spcPct val="30000"/>
              </a:spcBef>
              <a:buNone/>
            </a:pPr>
            <a:r>
              <a:rPr lang="es-419"/>
              <a:t>¿Qué actividades﻿ están asociadas con este módulo?</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946844236"/>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s-419" sz="1200"/>
                        <a:t>N.° de página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t>Tipo de actividad</a:t>
                      </a:r>
                    </a:p>
                  </a:txBody>
                  <a:tcPr marL="68580" marR="68580" marT="34290" marB="34290" anchor="ctr"/>
                </a:tc>
                <a:tc>
                  <a:txBody>
                    <a:bodyPr/>
                    <a:lstStyle/>
                    <a:p>
                      <a:pPr rtl="0"/>
                      <a:r>
                        <a:rPr lang="es-419" sz="1200"/>
                        <a:t>Nombre de la actividad</a:t>
                      </a:r>
                    </a:p>
                  </a:txBody>
                  <a:tcPr marL="68580" marR="68580" marT="34290" marB="34290" anchor="ctr"/>
                </a:tc>
                <a:tc>
                  <a:txBody>
                    <a:bodyPr/>
                    <a:lstStyle/>
                    <a:p>
                      <a:pPr rtl="0"/>
                      <a:r>
                        <a:rPr lang="es-419" sz="1200"/>
                        <a:t>¿Opcional?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es-419" sz="1100"/>
                        <a:t>4.1.3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rtl="0"/>
                      <a:r>
                        <a:rPr lang="es-419" sz="1100"/>
                        <a:t>Propósito de la capa física</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es-419" sz="1100"/>
                        <a:t>4.2.7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rtl="0"/>
                      <a:r>
                        <a:rPr lang="es-419" sz="1100"/>
                        <a:t>Características de la capa física</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es-419" sz="1100"/>
                        <a:t>4.3.6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Cableado de cobre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es-419" sz="1100"/>
                        <a:t>4.4.4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Actividad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Diagrama de pines del cable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es-419" sz="1100"/>
                        <a:t>4.5.7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Cableado de fibra óptica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es-419" sz="1100"/>
                        <a:t>4.6.4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Medios inalámbricos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001172460"/>
                  </a:ext>
                </a:extLst>
              </a:tr>
              <a:tr h="350784">
                <a:tc>
                  <a:txBody>
                    <a:bodyPr/>
                    <a:lstStyle/>
                    <a:p>
                      <a:pPr algn="ctr" rtl="0"/>
                      <a:r>
                        <a:rPr lang="es-419" sz="1100"/>
                        <a:t>4.6.5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Conectar una red cablead y una red LAN inalámbrica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22206681"/>
                  </a:ext>
                </a:extLst>
              </a:tr>
              <a:tr h="350784">
                <a:tc>
                  <a:txBody>
                    <a:bodyPr/>
                    <a:lstStyle/>
                    <a:p>
                      <a:pPr algn="ctr" rtl="0"/>
                      <a:r>
                        <a:rPr lang="es-419" sz="1100"/>
                        <a:t>4.6.6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creación de prototipos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Ver la información de una NIC inalámbrica y cableada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es-419"/>
              <a:t>Módulo 4: Actividades (continuación)</a:t>
            </a:r>
          </a:p>
        </p:txBody>
      </p:sp>
      <p:sp>
        <p:nvSpPr>
          <p:cNvPr id="6147" name="Rectangle 34"/>
          <p:cNvSpPr>
            <a:spLocks noGrp="1" noChangeArrowheads="1"/>
          </p:cNvSpPr>
          <p:nvPr>
            <p:ph idx="1"/>
          </p:nvPr>
        </p:nvSpPr>
        <p:spPr>
          <a:xfrm>
            <a:off x="144065" y="798944"/>
            <a:ext cx="8769026" cy="281711"/>
          </a:xfrm>
        </p:spPr>
        <p:txBody>
          <a:bodyPr/>
          <a:lstStyle/>
          <a:p>
            <a:pPr marL="0" indent="0" rtl="0">
              <a:spcBef>
                <a:spcPct val="30000"/>
              </a:spcBef>
              <a:buNone/>
            </a:pPr>
            <a:r>
              <a:rPr lang="es-419"/>
              <a:t>¿Qué actividades﻿ están asociadas con este módulo?</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879294228"/>
              </p:ext>
            </p:extLst>
          </p:nvPr>
        </p:nvGraphicFramePr>
        <p:xfrm>
          <a:off x="455999" y="1147358"/>
          <a:ext cx="8229418" cy="1406862"/>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s-419" sz="1200"/>
                        <a:t>N.° de página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t>Tipo de actividad</a:t>
                      </a:r>
                    </a:p>
                  </a:txBody>
                  <a:tcPr marL="68580" marR="68580" marT="34290" marB="34290" anchor="ctr"/>
                </a:tc>
                <a:tc>
                  <a:txBody>
                    <a:bodyPr/>
                    <a:lstStyle/>
                    <a:p>
                      <a:pPr rtl="0"/>
                      <a:r>
                        <a:rPr lang="es-419" sz="1200"/>
                        <a:t>Nombre de la actividad</a:t>
                      </a:r>
                    </a:p>
                  </a:txBody>
                  <a:tcPr marL="68580" marR="68580" marT="34290" marB="34290" anchor="ctr"/>
                </a:tc>
                <a:tc>
                  <a:txBody>
                    <a:bodyPr/>
                    <a:lstStyle/>
                    <a:p>
                      <a:pPr rtl="0"/>
                      <a:r>
                        <a:rPr lang="es-419" sz="1200"/>
                        <a:t>¿Opcional?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es-419" sz="1100">
                          <a:solidFill>
                            <a:srgbClr val="000000"/>
                          </a:solidFill>
                        </a:rPr>
                        <a:t>4.7.1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solidFill>
                            <a:srgbClr val="000000"/>
                          </a:solidFill>
                        </a:rPr>
                        <a:t>Packet Tracer Modo Físico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solidFill>
                            <a:srgbClr val="000000"/>
                          </a:solidFill>
                        </a:rPr>
                        <a:t>Exploración de capa física</a:t>
                      </a:r>
                    </a:p>
                  </a:txBody>
                  <a:tcPr marL="68580" marR="68580" marT="34290" marB="34290" anchor="ctr"/>
                </a:tc>
                <a:tc>
                  <a:txBody>
                    <a:bodyPr/>
                    <a:lstStyle/>
                    <a:p>
                      <a:pPr rtl="0"/>
                      <a:r>
                        <a:rPr lang="es-419" sz="1100">
                          <a:solidFill>
                            <a:srgbClr val="000000"/>
                          </a:solidFill>
                        </a:rPr>
                        <a:t>Recomendado</a:t>
                      </a:r>
                    </a:p>
                  </a:txBody>
                  <a:tcPr marL="68580" marR="68580" marT="34290" marB="34290" anchor="ctr"/>
                </a:tc>
                <a:extLst>
                  <a:ext uri="{0D108BD9-81ED-4DB2-BD59-A6C34878D82A}">
                    <a16:rowId xmlns:a16="http://schemas.microsoft.com/office/drawing/2014/main" val="2363378307"/>
                  </a:ext>
                </a:extLst>
              </a:tr>
              <a:tr h="350784">
                <a:tc>
                  <a:txBody>
                    <a:bodyPr/>
                    <a:lstStyle/>
                    <a:p>
                      <a:pPr algn="ctr" rtl="0"/>
                      <a:r>
                        <a:rPr lang="es-419" sz="1100">
                          <a:solidFill>
                            <a:srgbClr val="000000"/>
                          </a:solidFill>
                        </a:rPr>
                        <a:t>4.7.2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solidFill>
                            <a:srgbClr val="000000"/>
                          </a:solidFill>
                        </a:rPr>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solidFill>
                            <a:srgbClr val="000000"/>
                          </a:solidFill>
                        </a:rPr>
                        <a:t>Conectar la capa física</a:t>
                      </a:r>
                    </a:p>
                  </a:txBody>
                  <a:tcPr marL="68580" marR="68580" marT="34290" marB="34290" anchor="ctr"/>
                </a:tc>
                <a:tc>
                  <a:txBody>
                    <a:bodyPr/>
                    <a:lstStyle/>
                    <a:p>
                      <a:pPr rtl="0"/>
                      <a:r>
                        <a:rPr lang="es-419" sz="1100">
                          <a:solidFill>
                            <a:srgbClr val="000000"/>
                          </a:solidFill>
                        </a:rPr>
                        <a:t>Recomendado</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es-419" sz="1100">
                          <a:solidFill>
                            <a:srgbClr val="000000"/>
                          </a:solidFill>
                        </a:rPr>
                        <a:t>4.7.4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solidFill>
                            <a:srgbClr val="000000"/>
                          </a:solidFill>
                        </a:rPr>
                        <a:t>Preguntas del módulo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solidFill>
                            <a:srgbClr val="000000"/>
                          </a:solidFill>
                        </a:rPr>
                        <a:t>Capa física</a:t>
                      </a:r>
                    </a:p>
                  </a:txBody>
                  <a:tcPr marL="68580" marR="68580" marT="34290" marB="34290" anchor="ctr"/>
                </a:tc>
                <a:tc>
                  <a:txBody>
                    <a:bodyPr/>
                    <a:lstStyle/>
                    <a:p>
                      <a:pPr rtl="0"/>
                      <a:r>
                        <a:rPr lang="es-419" sz="1100">
                          <a:solidFill>
                            <a:srgbClr val="000000"/>
                          </a:solidFill>
                        </a:rPr>
                        <a:t>Recomendado</a:t>
                      </a:r>
                    </a:p>
                  </a:txBody>
                  <a:tcPr marL="68580" marR="68580" marT="34290" marB="34290" anchor="ctr"/>
                </a:tc>
                <a:extLst>
                  <a:ext uri="{0D108BD9-81ED-4DB2-BD59-A6C34878D82A}">
                    <a16:rowId xmlns:a16="http://schemas.microsoft.com/office/drawing/2014/main" val="3571690490"/>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s-419"/>
              <a:t>Módulo 4: Mejores prácticas</a:t>
            </a:r>
          </a:p>
        </p:txBody>
      </p:sp>
      <p:sp>
        <p:nvSpPr>
          <p:cNvPr id="11266" name="Rectangle 34"/>
          <p:cNvSpPr>
            <a:spLocks noGrp="1" noChangeArrowheads="1"/>
          </p:cNvSpPr>
          <p:nvPr>
            <p:ph idx="1"/>
          </p:nvPr>
        </p:nvSpPr>
        <p:spPr>
          <a:xfrm>
            <a:off x="145357" y="684644"/>
            <a:ext cx="8853286" cy="4155319"/>
          </a:xfrm>
        </p:spPr>
        <p:txBody>
          <a:bodyPr/>
          <a:lstStyle/>
          <a:p>
            <a:pPr marL="0" indent="0" rtl="0">
              <a:lnSpc>
                <a:spcPct val="85000"/>
              </a:lnSpc>
              <a:spcBef>
                <a:spcPct val="30000"/>
              </a:spcBef>
              <a:buNone/>
            </a:pPr>
            <a:r>
              <a:rPr lang="es-419" sz="1400"/>
              <a:t>Antes de enseñar el Módulo #4, el instructor debería:</a:t>
            </a:r>
          </a:p>
          <a:p>
            <a:pPr rtl="0" eaLnBrk="1" hangingPunct="1">
              <a:lnSpc>
                <a:spcPct val="85000"/>
              </a:lnSpc>
              <a:spcBef>
                <a:spcPct val="30000"/>
              </a:spcBef>
              <a:buFont typeface="Arial" panose="020B0604020202020204" pitchFamily="34" charset="0"/>
              <a:buChar char="•"/>
            </a:pPr>
            <a:r>
              <a:rPr lang="es-419" sz="1400"/>
              <a:t>Revisar las actividades y evaluaciones de este módulo.</a:t>
            </a:r>
          </a:p>
          <a:p>
            <a:pPr rtl="0" eaLnBrk="1" hangingPunct="1">
              <a:lnSpc>
                <a:spcPct val="85000"/>
              </a:lnSpc>
              <a:spcBef>
                <a:spcPct val="30000"/>
              </a:spcBef>
              <a:buFont typeface="Arial" panose="020B0604020202020204" pitchFamily="34" charset="0"/>
              <a:buChar char="•"/>
            </a:pPr>
            <a:r>
              <a:rPr lang="es-419" sz="1400"/>
              <a:t>Tratar de incluir la mayor cantidad de preguntas que sean posibles, con el fin de mantener a los estudiantes concentrados durante la presentación.</a:t>
            </a:r>
          </a:p>
          <a:p>
            <a:pPr marL="0" indent="0" rtl="0" eaLnBrk="1" hangingPunct="1">
              <a:lnSpc>
                <a:spcPct val="85000"/>
              </a:lnSpc>
              <a:spcBef>
                <a:spcPct val="30000"/>
              </a:spcBef>
              <a:buNone/>
            </a:pPr>
            <a:r>
              <a:rPr lang="es-419" sz="1400"/>
              <a:t>Tema 4.1</a:t>
            </a:r>
          </a:p>
          <a:p>
            <a:pPr lvl="1" rtl="0">
              <a:lnSpc>
                <a:spcPct val="85000"/>
              </a:lnSpc>
              <a:spcBef>
                <a:spcPct val="30000"/>
              </a:spcBef>
            </a:pPr>
            <a:r>
              <a:rPr lang="es-419"/>
              <a:t>Pregunte a los estudiantes o tenga un debate en clase</a:t>
            </a:r>
          </a:p>
          <a:p>
            <a:pPr lvl="2" rtl="0">
              <a:lnSpc>
                <a:spcPct val="85000"/>
              </a:lnSpc>
              <a:spcBef>
                <a:spcPct val="30000"/>
              </a:spcBef>
            </a:pPr>
            <a:r>
              <a:rPr lang="es-419" sz="1400"/>
              <a:t>¿Qué tipo de conexión física usan en su hogar o trabajo?</a:t>
            </a:r>
          </a:p>
          <a:p>
            <a:pPr lvl="2" rtl="0">
              <a:lnSpc>
                <a:spcPct val="85000"/>
              </a:lnSpc>
              <a:spcBef>
                <a:spcPct val="30000"/>
              </a:spcBef>
            </a:pPr>
            <a:r>
              <a:rPr lang="es-419" sz="1400"/>
              <a:t>¿Ha notado alguna vez la variedad de conexiones físicas que se utilizan en un entorno empresarial típico?</a:t>
            </a:r>
          </a:p>
          <a:p>
            <a:pPr marL="0" indent="0" rtl="0">
              <a:lnSpc>
                <a:spcPct val="85000"/>
              </a:lnSpc>
              <a:spcBef>
                <a:spcPct val="30000"/>
              </a:spcBef>
              <a:buNone/>
            </a:pPr>
            <a:r>
              <a:rPr lang="es-419" sz="1400"/>
              <a:t>Tema 4.2</a:t>
            </a:r>
          </a:p>
          <a:p>
            <a:pPr lvl="1" rtl="0">
              <a:lnSpc>
                <a:spcPct val="85000"/>
              </a:lnSpc>
              <a:spcBef>
                <a:spcPct val="30000"/>
              </a:spcBef>
            </a:pPr>
            <a:r>
              <a:rPr lang="es-419"/>
              <a:t>Pregunte a los estudiantes o tenga un debate en clase</a:t>
            </a:r>
          </a:p>
          <a:p>
            <a:pPr lvl="2" rtl="0">
              <a:lnSpc>
                <a:spcPct val="85000"/>
              </a:lnSpc>
              <a:spcBef>
                <a:spcPct val="30000"/>
              </a:spcBef>
            </a:pPr>
            <a:r>
              <a:rPr lang="es-419" sz="1400"/>
              <a:t>¿Puede pensar en escenarios fuera de la red donde los estándares físicos son críticos para el éxito?</a:t>
            </a:r>
          </a:p>
          <a:p>
            <a:pPr lvl="2" rtl="0">
              <a:lnSpc>
                <a:spcPct val="85000"/>
              </a:lnSpc>
              <a:spcBef>
                <a:spcPct val="30000"/>
              </a:spcBef>
            </a:pPr>
            <a:r>
              <a:rPr lang="es-419" sz="1400"/>
              <a:t>Describa una ocasión en la que experimentó personalmente la diferencia entre el rendimiento y el Goodput</a:t>
            </a:r>
          </a:p>
          <a:p>
            <a:pPr eaLnBrk="1" hangingPunct="1">
              <a:lnSpc>
                <a:spcPct val="85000"/>
              </a:lnSpc>
              <a:spcBef>
                <a:spcPct val="30000"/>
              </a:spcBef>
            </a:pPr>
            <a:endParaRPr lang="en-US" sz="1400" dirty="0"/>
          </a:p>
          <a:p>
            <a:pPr lvl="1">
              <a:lnSpc>
                <a:spcPct val="85000"/>
              </a:lnSpc>
              <a:spcBef>
                <a:spcPct val="30000"/>
              </a:spcBef>
            </a:pPr>
            <a:endParaRPr lang="en-US" dirty="0"/>
          </a:p>
          <a:p>
            <a:pPr lvl="1">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10931760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7335</TotalTime>
  <Words>4914</Words>
  <Application>Microsoft Office PowerPoint</Application>
  <PresentationFormat>On-screen Show (16:9)</PresentationFormat>
  <Paragraphs>660</Paragraphs>
  <Slides>53</Slides>
  <Notes>51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CiscoSans ExtraLight</vt:lpstr>
      <vt:lpstr>Arial</vt:lpstr>
      <vt:lpstr>Calibri</vt:lpstr>
      <vt:lpstr>Webdings</vt:lpstr>
      <vt:lpstr>Wingdings</vt:lpstr>
      <vt:lpstr>Default Theme</vt:lpstr>
      <vt:lpstr>Módulo 4: Capa Física</vt:lpstr>
      <vt:lpstr>Materiales del instructor – Módulo 4: Guía de planificación.</vt:lpstr>
      <vt:lpstr>¿Qué esperar en este módulo?</vt:lpstr>
      <vt:lpstr>¿Qué esperar en este módulo? (cont.)</vt:lpstr>
      <vt:lpstr>Verifique su Conocimiento</vt:lpstr>
      <vt:lpstr>Actividades de Packet Tracer de Modo Físico</vt:lpstr>
      <vt:lpstr>Módulo 4: Actividades</vt:lpstr>
      <vt:lpstr>Módulo 4: Actividades (continuación)</vt:lpstr>
      <vt:lpstr>Módulo 4: Mejores prácticas</vt:lpstr>
      <vt:lpstr>Módulo 4: Buenas prácticas (Continuación)</vt:lpstr>
      <vt:lpstr>Módulo 4: Capa Física</vt:lpstr>
      <vt:lpstr>Objetivos del módul</vt:lpstr>
      <vt:lpstr>4.1 Propósito de la capa física</vt:lpstr>
      <vt:lpstr>Propósito de la capa física La conexión física</vt:lpstr>
      <vt:lpstr>Propósito de la capa física La capa física</vt:lpstr>
      <vt:lpstr>4.2 Características de la capa física</vt:lpstr>
      <vt:lpstr>Características de la capa física Estándares de la capa física</vt:lpstr>
      <vt:lpstr>Características de la capa física Componentes físicos</vt:lpstr>
      <vt:lpstr>Características de la capa física Codificación</vt:lpstr>
      <vt:lpstr>Características de la capa física Señalización</vt:lpstr>
      <vt:lpstr>Características de la capa física Ancho de banda</vt:lpstr>
      <vt:lpstr>Características de la capa física Terminología de ancho de banda</vt:lpstr>
      <vt:lpstr>4.3 Cableado de cobre</vt:lpstr>
      <vt:lpstr>Cableado de cobre Características del cableado de cobre</vt:lpstr>
      <vt:lpstr>Cableado de cobre Tipos de cableado de cobre</vt:lpstr>
      <vt:lpstr>Cableado de cobre Par trenzado sin blindaje (UTP)</vt:lpstr>
      <vt:lpstr>Cableado de cobre Par trenzado blindado (STP)</vt:lpstr>
      <vt:lpstr>Cableado de cobre Cable coaxial</vt:lpstr>
      <vt:lpstr>4.4 Cableado UTP</vt:lpstr>
      <vt:lpstr>Cableado UTP  Propiedades del cableado UTP</vt:lpstr>
      <vt:lpstr>Cableado UTP Estándares y conectores de cableado UTP</vt:lpstr>
      <vt:lpstr>Cableado UTP Estándares y conectores de cableado UTP (Cont.)</vt:lpstr>
      <vt:lpstr>Cableado UTP Directo y Crossover Cables UTP </vt:lpstr>
      <vt:lpstr>4.5 Cableado de fibra óptica</vt:lpstr>
      <vt:lpstr>Cableado de fibra óptica  Propiedades del cableado de fibra óptica</vt:lpstr>
      <vt:lpstr>Cableado de fibra óptica Tipos de medios de fibra</vt:lpstr>
      <vt:lpstr>Cableado de fibra óptica Uso de cableado de fibra óptica</vt:lpstr>
      <vt:lpstr>Cableado de fibra óptica Conectores de fibra óptica</vt:lpstr>
      <vt:lpstr>Cableado de fibra óptica Cordones de conexión de fibra</vt:lpstr>
      <vt:lpstr>Cableado de fibra óptica Fibra versus cobre</vt:lpstr>
      <vt:lpstr>4.6 Medios inalámbricos</vt:lpstr>
      <vt:lpstr>Medio inalámbricos Propiedades de medios inalámbricos</vt:lpstr>
      <vt:lpstr>Medios inalámbricos  Tipos de medios inalámbricos</vt:lpstr>
      <vt:lpstr>Medios inalámbricos  LAN inalámbrica</vt:lpstr>
      <vt:lpstr>Medios inalámbricos Packet Tracer: conecte una LAN alámbrica e inalámbrica</vt:lpstr>
      <vt:lpstr>Medios inalámbricos Laboratorio - Ver información de NIC cableada e inalámbrica</vt:lpstr>
      <vt:lpstr>4.7 - Módulo de práctica y cuestionario</vt:lpstr>
      <vt:lpstr>Práctica del módulo y quiz Packet Tracer — Exploración de capa física — Modo físico </vt:lpstr>
      <vt:lpstr>Módulo práctica y cuestionario Packet Tracer — Conectar la Capa Física</vt:lpstr>
      <vt:lpstr>Práctica del Módulo y Cuestionario ¿Qué aprendí en este módulo?</vt:lpstr>
      <vt:lpstr>Práctica del módulo y cuestionario ¿Qué aprendí en este módulo(Cont.)?</vt:lpstr>
      <vt:lpstr>Módulo 4: Capa Física   Nuevos términos y comandos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Jeff Luman -X (jluman - UNICON INC at Cisco)</cp:lastModifiedBy>
  <cp:revision>220</cp:revision>
  <dcterms:created xsi:type="dcterms:W3CDTF">2019-10-18T06:21:22Z</dcterms:created>
  <dcterms:modified xsi:type="dcterms:W3CDTF">2021-04-16T20:04:36Z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